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8" r:id="rId2"/>
    <p:sldId id="257" r:id="rId3"/>
    <p:sldId id="259" r:id="rId4"/>
    <p:sldId id="260" r:id="rId5"/>
    <p:sldId id="261" r:id="rId6"/>
    <p:sldId id="284" r:id="rId7"/>
    <p:sldId id="263" r:id="rId8"/>
    <p:sldId id="278" r:id="rId9"/>
    <p:sldId id="294" r:id="rId10"/>
    <p:sldId id="264" r:id="rId11"/>
    <p:sldId id="279" r:id="rId12"/>
    <p:sldId id="295" r:id="rId13"/>
    <p:sldId id="274" r:id="rId14"/>
    <p:sldId id="277" r:id="rId15"/>
    <p:sldId id="291" r:id="rId16"/>
    <p:sldId id="266" r:id="rId17"/>
    <p:sldId id="271" r:id="rId18"/>
    <p:sldId id="296" r:id="rId19"/>
    <p:sldId id="267" r:id="rId20"/>
    <p:sldId id="269" r:id="rId21"/>
    <p:sldId id="289" r:id="rId22"/>
    <p:sldId id="297" r:id="rId23"/>
    <p:sldId id="281" r:id="rId24"/>
    <p:sldId id="290" r:id="rId25"/>
    <p:sldId id="298" r:id="rId26"/>
    <p:sldId id="280"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23720DD-5B6D-40BF-8493-A6B52D484E6B}" type="datetimeFigureOut">
              <a:rPr lang="tr-TR" smtClean="0"/>
              <a:t>2.03.2020</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t>‹#›</a:t>
            </a:fld>
            <a:endParaRPr lang="tr-T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1" name="Title 10"/>
          <p:cNvSpPr>
            <a:spLocks noGrp="1"/>
          </p:cNvSpPr>
          <p:nvPr>
            <p:ph type="title"/>
          </p:nvPr>
        </p:nvSpPr>
        <p:spPr/>
        <p:txBody>
          <a:bodyPr/>
          <a:lstStyle/>
          <a:p>
            <a:r>
              <a:rPr lang="tr-TR" smtClean="0"/>
              <a:t>Asıl başlık stili için tıklatın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2.03.2020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2.03.2020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2.03.2020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23720DD-5B6D-40BF-8493-A6B52D484E6B}" type="datetimeFigureOut">
              <a:rPr lang="tr-TR" smtClean="0"/>
              <a:t>2.03.2020</a:t>
            </a:fld>
            <a:endParaRPr lang="tr-T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sz="6000" b="1" dirty="0" smtClean="0">
                <a:latin typeface="Times New Roman" panose="02020603050405020304" pitchFamily="18" charset="0"/>
                <a:cs typeface="Times New Roman" panose="02020603050405020304" pitchFamily="18" charset="0"/>
              </a:rPr>
              <a:t>Sağlam kafa sağlam vücutta bulunur. </a:t>
            </a: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r>
              <a:rPr lang="tr-TR" sz="4400" dirty="0" smtClean="0">
                <a:latin typeface="Times New Roman" panose="02020603050405020304" pitchFamily="18" charset="0"/>
                <a:cs typeface="Times New Roman" panose="02020603050405020304" pitchFamily="18" charset="0"/>
              </a:rPr>
              <a:t>M. Kemal ATATÜRK</a:t>
            </a:r>
            <a:endParaRPr lang="tr-TR" sz="44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5649" y="47077"/>
            <a:ext cx="2406112" cy="1581723"/>
          </a:xfrm>
          <a:prstGeom prst="rect">
            <a:avLst/>
          </a:prstGeom>
        </p:spPr>
      </p:pic>
      <p:pic>
        <p:nvPicPr>
          <p:cNvPr id="1026" name="Picture 2" descr="C:\Users\RecepBULUT\Desktop\beslenme dost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73477"/>
            <a:ext cx="2267744" cy="15817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RecepBULUT\Desktop\Beyaz-Bayra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7189"/>
            <a:ext cx="2520280" cy="163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817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2248347"/>
            <a:ext cx="8856983" cy="3709553"/>
          </a:xfrm>
        </p:spPr>
        <p:txBody>
          <a:bodyPr>
            <a:normAutofit/>
          </a:bodyPr>
          <a:lstStyle/>
          <a:p>
            <a:r>
              <a:rPr lang="tr-TR" sz="2500" dirty="0">
                <a:latin typeface="Times New Roman" panose="02020603050405020304" pitchFamily="18" charset="0"/>
                <a:cs typeface="Times New Roman" panose="02020603050405020304" pitchFamily="18" charset="0"/>
              </a:rPr>
              <a:t>Bakanlığımıza bağlı eğitim kurumlarında okul sağlığının </a:t>
            </a:r>
            <a:r>
              <a:rPr lang="tr-TR" sz="2500" dirty="0" smtClean="0">
                <a:latin typeface="Times New Roman" panose="02020603050405020304" pitchFamily="18" charset="0"/>
                <a:cs typeface="Times New Roman" panose="02020603050405020304" pitchFamily="18" charset="0"/>
              </a:rPr>
              <a:t>geliştirilmesi,</a:t>
            </a:r>
            <a:r>
              <a:rPr lang="tr-TR" sz="2500" dirty="0" smtClean="0">
                <a:solidFill>
                  <a:srgbClr val="FF0000"/>
                </a:solidFill>
                <a:latin typeface="Times New Roman" panose="02020603050405020304" pitchFamily="18" charset="0"/>
                <a:cs typeface="Times New Roman" panose="02020603050405020304" pitchFamily="18" charset="0"/>
              </a:rPr>
              <a:t> </a:t>
            </a:r>
            <a:r>
              <a:rPr lang="tr-TR" sz="2500" dirty="0">
                <a:solidFill>
                  <a:srgbClr val="7030A0"/>
                </a:solidFill>
                <a:latin typeface="Times New Roman" panose="02020603050405020304" pitchFamily="18" charset="0"/>
                <a:cs typeface="Times New Roman" panose="02020603050405020304" pitchFamily="18" charset="0"/>
              </a:rPr>
              <a:t>öğrencilerin sağlıklı beslenme ve hareketli yaşam konularında teşvik edilmesi ve bu konuda yapılan iyi uygulamaların desteklenmesi amacıyla</a:t>
            </a:r>
            <a:r>
              <a:rPr lang="tr-TR" sz="2500" dirty="0">
                <a:solidFill>
                  <a:srgbClr val="FF0000"/>
                </a:solidFill>
                <a:latin typeface="Times New Roman" panose="02020603050405020304" pitchFamily="18" charset="0"/>
                <a:cs typeface="Times New Roman" panose="02020603050405020304" pitchFamily="18" charset="0"/>
              </a:rPr>
              <a:t> </a:t>
            </a:r>
            <a:r>
              <a:rPr lang="tr-TR" sz="2500" dirty="0">
                <a:latin typeface="Times New Roman" panose="02020603050405020304" pitchFamily="18" charset="0"/>
                <a:cs typeface="Times New Roman" panose="02020603050405020304" pitchFamily="18" charset="0"/>
              </a:rPr>
              <a:t>Bakanlığımız ile Sağlık Bakanlığı arasında </a:t>
            </a:r>
            <a:r>
              <a:rPr lang="tr-TR" sz="2500" dirty="0">
                <a:solidFill>
                  <a:schemeClr val="tx1"/>
                </a:solidFill>
                <a:latin typeface="Times New Roman" panose="02020603050405020304" pitchFamily="18" charset="0"/>
                <a:cs typeface="Times New Roman" panose="02020603050405020304" pitchFamily="18" charset="0"/>
              </a:rPr>
              <a:t>21.01.2010</a:t>
            </a:r>
            <a:r>
              <a:rPr lang="tr-TR" sz="2500" dirty="0">
                <a:solidFill>
                  <a:srgbClr val="FF0000"/>
                </a:solidFill>
                <a:latin typeface="Times New Roman" panose="02020603050405020304" pitchFamily="18" charset="0"/>
                <a:cs typeface="Times New Roman" panose="02020603050405020304" pitchFamily="18" charset="0"/>
              </a:rPr>
              <a:t> </a:t>
            </a:r>
            <a:r>
              <a:rPr lang="tr-TR" sz="2500" dirty="0">
                <a:latin typeface="Times New Roman" panose="02020603050405020304" pitchFamily="18" charset="0"/>
                <a:cs typeface="Times New Roman" panose="02020603050405020304" pitchFamily="18" charset="0"/>
              </a:rPr>
              <a:t>tarihinde, “Beslenme Dostu Okullar İşbirliği protokolü” imzalanmıştır. </a:t>
            </a:r>
            <a:r>
              <a:rPr lang="tr-TR" sz="2500" dirty="0" smtClean="0">
                <a:latin typeface="Times New Roman" panose="02020603050405020304" pitchFamily="18" charset="0"/>
                <a:cs typeface="Times New Roman" panose="02020603050405020304" pitchFamily="18" charset="0"/>
              </a:rPr>
              <a:t>2018 yılında bu kapsamda uygulama kılavuzu yayınlamıştır.</a:t>
            </a:r>
            <a:endParaRPr lang="tr-TR" sz="2500" dirty="0">
              <a:latin typeface="Times New Roman" panose="02020603050405020304" pitchFamily="18" charset="0"/>
              <a:cs typeface="Times New Roman" panose="02020603050405020304" pitchFamily="18" charset="0"/>
            </a:endParaRPr>
          </a:p>
          <a:p>
            <a:endParaRPr lang="tr-TR" dirty="0"/>
          </a:p>
        </p:txBody>
      </p:sp>
      <p:sp>
        <p:nvSpPr>
          <p:cNvPr id="3" name="Başlık 2"/>
          <p:cNvSpPr>
            <a:spLocks noGrp="1"/>
          </p:cNvSpPr>
          <p:nvPr>
            <p:ph type="title"/>
          </p:nvPr>
        </p:nvSpPr>
        <p:spPr>
          <a:xfrm>
            <a:off x="323528" y="570156"/>
            <a:ext cx="8136904" cy="1054250"/>
          </a:xfrm>
        </p:spPr>
        <p:txBody>
          <a:bodyPr/>
          <a:lstStyle/>
          <a:p>
            <a:pPr algn="just"/>
            <a:r>
              <a:rPr lang="tr-TR" sz="4800" dirty="0" smtClean="0">
                <a:solidFill>
                  <a:srgbClr val="FF0000"/>
                </a:solidFill>
                <a:latin typeface="Times New Roman" panose="02020603050405020304" pitchFamily="18" charset="0"/>
                <a:cs typeface="Times New Roman" panose="02020603050405020304" pitchFamily="18" charset="0"/>
              </a:rPr>
              <a:t>Beslenme Dostu Okul Projesi</a:t>
            </a:r>
            <a:endParaRPr lang="tr-TR" sz="4800" dirty="0">
              <a:solidFill>
                <a:srgbClr val="FF0000"/>
              </a:solidFill>
              <a:latin typeface="Times New Roman" panose="02020603050405020304" pitchFamily="18" charset="0"/>
              <a:cs typeface="Times New Roman" panose="02020603050405020304" pitchFamily="18" charset="0"/>
            </a:endParaRPr>
          </a:p>
        </p:txBody>
      </p:sp>
      <p:pic>
        <p:nvPicPr>
          <p:cNvPr id="4" name="Picture 2" descr="D:\Paylaşım\savaş çördükoğlu\SAĞLIK İLE İLGİLİ DOSYALAR\2019\LOGO ÇALIŞMASI\04161850_20220011_b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1" y="5057800"/>
            <a:ext cx="3203849"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756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1" y="2420888"/>
            <a:ext cx="8640960" cy="4176464"/>
          </a:xfrm>
        </p:spPr>
        <p:txBody>
          <a:bodyPr>
            <a:normAutofit/>
          </a:bodyPr>
          <a:lstStyle/>
          <a:p>
            <a:r>
              <a:rPr lang="tr-TR" sz="3200" dirty="0">
                <a:latin typeface="Times New Roman" panose="02020603050405020304" pitchFamily="18" charset="0"/>
                <a:cs typeface="Times New Roman" panose="02020603050405020304" pitchFamily="18" charset="0"/>
              </a:rPr>
              <a:t>Bu kapsamda ilimizde </a:t>
            </a:r>
            <a:r>
              <a:rPr lang="tr-TR" sz="3200" dirty="0" smtClean="0">
                <a:latin typeface="Times New Roman" panose="02020603050405020304" pitchFamily="18" charset="0"/>
                <a:cs typeface="Times New Roman" panose="02020603050405020304" pitchFamily="18" charset="0"/>
              </a:rPr>
              <a:t>2017 </a:t>
            </a:r>
            <a:r>
              <a:rPr lang="tr-TR" sz="3200" dirty="0">
                <a:latin typeface="Times New Roman" panose="02020603050405020304" pitchFamily="18" charset="0"/>
                <a:cs typeface="Times New Roman" panose="02020603050405020304" pitchFamily="18" charset="0"/>
              </a:rPr>
              <a:t>yılından itibaren toplamda </a:t>
            </a:r>
            <a:r>
              <a:rPr lang="tr-TR" sz="3200" dirty="0" smtClean="0">
                <a:solidFill>
                  <a:srgbClr val="7030A0"/>
                </a:solidFill>
                <a:latin typeface="Times New Roman" panose="02020603050405020304" pitchFamily="18" charset="0"/>
                <a:cs typeface="Times New Roman" panose="02020603050405020304" pitchFamily="18" charset="0"/>
              </a:rPr>
              <a:t>179</a:t>
            </a:r>
            <a:r>
              <a:rPr lang="tr-TR" sz="3200" dirty="0" smtClean="0">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tane okul/kurumumuza </a:t>
            </a:r>
            <a:r>
              <a:rPr lang="tr-TR" sz="3200" dirty="0" smtClean="0">
                <a:latin typeface="Times New Roman" panose="02020603050405020304" pitchFamily="18" charset="0"/>
                <a:cs typeface="Times New Roman" panose="02020603050405020304" pitchFamily="18" charset="0"/>
              </a:rPr>
              <a:t>Beslenme Dostu Okul Sertifikası almıştır.</a:t>
            </a:r>
          </a:p>
          <a:p>
            <a:r>
              <a:rPr lang="tr-TR" sz="3200" dirty="0" smtClean="0">
                <a:latin typeface="Times New Roman" panose="02020603050405020304" pitchFamily="18" charset="0"/>
                <a:cs typeface="Times New Roman" panose="02020603050405020304" pitchFamily="18" charset="0"/>
              </a:rPr>
              <a:t>Türkiye </a:t>
            </a:r>
            <a:r>
              <a:rPr lang="tr-TR" sz="3200" dirty="0">
                <a:latin typeface="Times New Roman" panose="02020603050405020304" pitchFamily="18" charset="0"/>
                <a:cs typeface="Times New Roman" panose="02020603050405020304" pitchFamily="18" charset="0"/>
              </a:rPr>
              <a:t>geneli iller sıralamasında </a:t>
            </a:r>
            <a:r>
              <a:rPr lang="tr-TR" sz="3200" dirty="0" smtClean="0">
                <a:latin typeface="Times New Roman" panose="02020603050405020304" pitchFamily="18" charset="0"/>
                <a:cs typeface="Times New Roman" panose="02020603050405020304" pitchFamily="18" charset="0"/>
              </a:rPr>
              <a:t>9. </a:t>
            </a:r>
            <a:r>
              <a:rPr lang="tr-TR" sz="3200" dirty="0">
                <a:latin typeface="Times New Roman" panose="02020603050405020304" pitchFamily="18" charset="0"/>
                <a:cs typeface="Times New Roman" panose="02020603050405020304" pitchFamily="18" charset="0"/>
              </a:rPr>
              <a:t>sıradayız.</a:t>
            </a:r>
          </a:p>
          <a:p>
            <a:endParaRPr lang="tr-TR" sz="3200" dirty="0">
              <a:latin typeface="Times New Roman" panose="02020603050405020304" pitchFamily="18" charset="0"/>
              <a:cs typeface="Times New Roman" panose="02020603050405020304" pitchFamily="18" charset="0"/>
            </a:endParaRPr>
          </a:p>
          <a:p>
            <a:endParaRPr lang="tr-TR" sz="3200" dirty="0"/>
          </a:p>
        </p:txBody>
      </p:sp>
    </p:spTree>
    <p:extLst>
      <p:ext uri="{BB962C8B-B14F-4D97-AF65-F5344CB8AC3E}">
        <p14:creationId xmlns:p14="http://schemas.microsoft.com/office/powerpoint/2010/main" val="859620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cepBULUT\Desktop\4be88c21-881b-4a32-b149-2dbdfdb48d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95255"/>
            <a:ext cx="4139952" cy="346274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ecepBULUT\Desktop\4dfd0fe3-06aa-44c5-b7bd-8085bfc1fb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429000"/>
            <a:ext cx="5004048" cy="34299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ecepBULUT\Desktop\081a2f3a-15aa-4226-9394-fd790e0310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139952" cy="339525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RecepBULUT\Desktop\df2acb2d-75c5-44b3-9b2e-86066a2c62b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2" y="0"/>
            <a:ext cx="498191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418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339" y="2132856"/>
            <a:ext cx="9139661" cy="4536504"/>
          </a:xfrm>
        </p:spPr>
        <p:txBody>
          <a:bodyPr>
            <a:normAutofit fontScale="32500" lnSpcReduction="20000"/>
          </a:bodyPr>
          <a:lstStyle/>
          <a:p>
            <a:r>
              <a:rPr lang="tr-TR" sz="6500" dirty="0" smtClean="0">
                <a:solidFill>
                  <a:srgbClr val="7030A0"/>
                </a:solidFill>
                <a:latin typeface="Times New Roman" panose="02020603050405020304" pitchFamily="18" charset="0"/>
                <a:cs typeface="Times New Roman" panose="02020603050405020304" pitchFamily="18" charset="0"/>
              </a:rPr>
              <a:t>Tip 1: </a:t>
            </a:r>
            <a:r>
              <a:rPr lang="tr-TR" sz="6500" dirty="0" smtClean="0">
                <a:latin typeface="Times New Roman" panose="02020603050405020304" pitchFamily="18" charset="0"/>
                <a:cs typeface="Times New Roman" panose="02020603050405020304" pitchFamily="18" charset="0"/>
              </a:rPr>
              <a:t>Pankreasta üretim yapan hücrelerin yok olması</a:t>
            </a:r>
            <a:r>
              <a:rPr lang="tr-TR" sz="6500" dirty="0">
                <a:latin typeface="Times New Roman" panose="02020603050405020304" pitchFamily="18" charset="0"/>
                <a:cs typeface="Times New Roman" panose="02020603050405020304" pitchFamily="18" charset="0"/>
              </a:rPr>
              <a:t> </a:t>
            </a:r>
            <a:r>
              <a:rPr lang="tr-TR" sz="6500" dirty="0" smtClean="0">
                <a:latin typeface="Times New Roman" panose="02020603050405020304" pitchFamily="18" charset="0"/>
                <a:cs typeface="Times New Roman" panose="02020603050405020304" pitchFamily="18" charset="0"/>
              </a:rPr>
              <a:t>ile ortaya çıkar.</a:t>
            </a:r>
          </a:p>
          <a:p>
            <a:r>
              <a:rPr lang="tr-TR" sz="6500" dirty="0" smtClean="0">
                <a:latin typeface="Times New Roman" panose="02020603050405020304" pitchFamily="18" charset="0"/>
                <a:cs typeface="Times New Roman" panose="02020603050405020304" pitchFamily="18" charset="0"/>
              </a:rPr>
              <a:t>Dışarıdan insülin iğnesi yapılıyor. </a:t>
            </a:r>
          </a:p>
          <a:p>
            <a:r>
              <a:rPr lang="tr-TR" sz="6500" dirty="0" smtClean="0">
                <a:latin typeface="Times New Roman" panose="02020603050405020304" pitchFamily="18" charset="0"/>
                <a:cs typeface="Times New Roman" panose="02020603050405020304" pitchFamily="18" charset="0"/>
              </a:rPr>
              <a:t>Kan şekeri ölçümü ve insülin iğnesi saklanması için uygun ortamlar sağlanmalıdır.</a:t>
            </a:r>
          </a:p>
          <a:p>
            <a:r>
              <a:rPr lang="tr-TR" sz="6500" dirty="0" smtClean="0">
                <a:latin typeface="Times New Roman" panose="02020603050405020304" pitchFamily="18" charset="0"/>
                <a:cs typeface="Times New Roman" panose="02020603050405020304" pitchFamily="18" charset="0"/>
              </a:rPr>
              <a:t>Diyabetli öğrencide bilinç kaybı yoksa; meyve suyu veya 5-6 tane küp şeker suyla karıştırılıp içirilmelidir.</a:t>
            </a:r>
          </a:p>
          <a:p>
            <a:r>
              <a:rPr lang="tr-TR" sz="6500" dirty="0">
                <a:latin typeface="Times New Roman" panose="02020603050405020304" pitchFamily="18" charset="0"/>
                <a:cs typeface="Times New Roman" panose="02020603050405020304" pitchFamily="18" charset="0"/>
              </a:rPr>
              <a:t>Diyabetli öğrencide bilinç kaybı </a:t>
            </a:r>
            <a:r>
              <a:rPr lang="tr-TR" sz="6500" dirty="0" smtClean="0">
                <a:latin typeface="Times New Roman" panose="02020603050405020304" pitchFamily="18" charset="0"/>
                <a:cs typeface="Times New Roman" panose="02020603050405020304" pitchFamily="18" charset="0"/>
              </a:rPr>
              <a:t>varsa; </a:t>
            </a:r>
            <a:r>
              <a:rPr lang="tr-TR" sz="6500" b="1" u="sng" dirty="0" smtClean="0">
                <a:latin typeface="Times New Roman" panose="02020603050405020304" pitchFamily="18" charset="0"/>
                <a:cs typeface="Times New Roman" panose="02020603050405020304" pitchFamily="18" charset="0"/>
              </a:rPr>
              <a:t>veli onay izin belgesiyle </a:t>
            </a:r>
            <a:r>
              <a:rPr lang="tr-TR" sz="6500" dirty="0" smtClean="0">
                <a:latin typeface="Times New Roman" panose="02020603050405020304" pitchFamily="18" charset="0"/>
                <a:cs typeface="Times New Roman" panose="02020603050405020304" pitchFamily="18" charset="0"/>
              </a:rPr>
              <a:t>bacaktan kit iğnesi yapılmalı ve 112’ye haber verilmelidir.</a:t>
            </a:r>
          </a:p>
          <a:p>
            <a:r>
              <a:rPr lang="tr-TR" sz="6500" dirty="0" smtClean="0">
                <a:solidFill>
                  <a:srgbClr val="7030A0"/>
                </a:solidFill>
                <a:latin typeface="Times New Roman" panose="02020603050405020304" pitchFamily="18" charset="0"/>
                <a:cs typeface="Times New Roman" panose="02020603050405020304" pitchFamily="18" charset="0"/>
              </a:rPr>
              <a:t>Tip2: </a:t>
            </a:r>
            <a:r>
              <a:rPr lang="tr-TR" sz="6500" dirty="0" smtClean="0">
                <a:latin typeface="Times New Roman" panose="02020603050405020304" pitchFamily="18" charset="0"/>
                <a:cs typeface="Times New Roman" panose="02020603050405020304" pitchFamily="18" charset="0"/>
              </a:rPr>
              <a:t>İnsülin yeterli olmadığından ağızdan tablet alınıyor.</a:t>
            </a:r>
          </a:p>
          <a:p>
            <a:endParaRPr lang="tr-TR" sz="6500" dirty="0">
              <a:latin typeface="Times New Roman" panose="02020603050405020304" pitchFamily="18" charset="0"/>
              <a:cs typeface="Times New Roman" panose="02020603050405020304" pitchFamily="18" charset="0"/>
            </a:endParaRPr>
          </a:p>
          <a:p>
            <a:r>
              <a:rPr lang="tr-TR" sz="6500" dirty="0" smtClean="0">
                <a:latin typeface="Times New Roman" panose="02020603050405020304" pitchFamily="18" charset="0"/>
                <a:cs typeface="Times New Roman" panose="02020603050405020304" pitchFamily="18" charset="0"/>
              </a:rPr>
              <a:t>İlimiz Merkez ilçesinde 7. sınıf ve 9. sınıf öğrencilerine diyetisyen tarafından diyabet, </a:t>
            </a:r>
            <a:r>
              <a:rPr lang="tr-TR" sz="6500" dirty="0" err="1" smtClean="0">
                <a:latin typeface="Times New Roman" panose="02020603050405020304" pitchFamily="18" charset="0"/>
                <a:cs typeface="Times New Roman" panose="02020603050405020304" pitchFamily="18" charset="0"/>
              </a:rPr>
              <a:t>çölyak</a:t>
            </a:r>
            <a:r>
              <a:rPr lang="tr-TR" sz="6500" dirty="0" smtClean="0">
                <a:latin typeface="Times New Roman" panose="02020603050405020304" pitchFamily="18" charset="0"/>
                <a:cs typeface="Times New Roman" panose="02020603050405020304" pitchFamily="18" charset="0"/>
              </a:rPr>
              <a:t>, </a:t>
            </a:r>
            <a:r>
              <a:rPr lang="tr-TR" sz="6500" dirty="0" err="1" smtClean="0">
                <a:latin typeface="Times New Roman" panose="02020603050405020304" pitchFamily="18" charset="0"/>
                <a:cs typeface="Times New Roman" panose="02020603050405020304" pitchFamily="18" charset="0"/>
              </a:rPr>
              <a:t>obezite</a:t>
            </a:r>
            <a:r>
              <a:rPr lang="tr-TR" sz="6500" dirty="0" smtClean="0">
                <a:latin typeface="Times New Roman" panose="02020603050405020304" pitchFamily="18" charset="0"/>
                <a:cs typeface="Times New Roman" panose="02020603050405020304" pitchFamily="18" charset="0"/>
              </a:rPr>
              <a:t> ve fiziksel aktivite konularında eğitimler verilmiştir.</a:t>
            </a:r>
          </a:p>
          <a:p>
            <a:r>
              <a:rPr lang="tr-TR" sz="6500" dirty="0" smtClean="0">
                <a:latin typeface="Times New Roman" panose="02020603050405020304" pitchFamily="18" charset="0"/>
                <a:cs typeface="Times New Roman" panose="02020603050405020304" pitchFamily="18" charset="0"/>
              </a:rPr>
              <a:t>İlimizde </a:t>
            </a:r>
            <a:r>
              <a:rPr lang="tr-TR" sz="6500" dirty="0">
                <a:solidFill>
                  <a:srgbClr val="7030A0"/>
                </a:solidFill>
                <a:latin typeface="Times New Roman" panose="02020603050405020304" pitchFamily="18" charset="0"/>
                <a:cs typeface="Times New Roman" panose="02020603050405020304" pitchFamily="18" charset="0"/>
              </a:rPr>
              <a:t>8</a:t>
            </a:r>
            <a:r>
              <a:rPr lang="tr-TR" sz="6500" dirty="0" smtClean="0">
                <a:solidFill>
                  <a:srgbClr val="7030A0"/>
                </a:solidFill>
                <a:latin typeface="Times New Roman" panose="02020603050405020304" pitchFamily="18" charset="0"/>
                <a:cs typeface="Times New Roman" panose="02020603050405020304" pitchFamily="18" charset="0"/>
              </a:rPr>
              <a:t>2</a:t>
            </a:r>
            <a:r>
              <a:rPr lang="tr-TR" sz="6500" dirty="0" smtClean="0">
                <a:latin typeface="Times New Roman" panose="02020603050405020304" pitchFamily="18" charset="0"/>
                <a:cs typeface="Times New Roman" panose="02020603050405020304" pitchFamily="18" charset="0"/>
              </a:rPr>
              <a:t> </a:t>
            </a:r>
            <a:r>
              <a:rPr lang="tr-TR" sz="6500" dirty="0">
                <a:latin typeface="Times New Roman" panose="02020603050405020304" pitchFamily="18" charset="0"/>
                <a:cs typeface="Times New Roman" panose="02020603050405020304" pitchFamily="18" charset="0"/>
              </a:rPr>
              <a:t>d</a:t>
            </a:r>
            <a:r>
              <a:rPr lang="tr-TR" sz="6500" dirty="0" smtClean="0">
                <a:latin typeface="Times New Roman" panose="02020603050405020304" pitchFamily="18" charset="0"/>
                <a:cs typeface="Times New Roman" panose="02020603050405020304" pitchFamily="18" charset="0"/>
              </a:rPr>
              <a:t>iyabetli öğrenci bulunmaktadır.</a:t>
            </a:r>
          </a:p>
          <a:p>
            <a:pPr marL="0" indent="0">
              <a:buNone/>
            </a:pPr>
            <a:endParaRPr lang="tr-TR" dirty="0" smtClean="0">
              <a:latin typeface="Arial" panose="020B0604020202020204" pitchFamily="34" charset="0"/>
              <a:cs typeface="Arial" panose="020B0604020202020204" pitchFamily="34" charset="0"/>
            </a:endParaRPr>
          </a:p>
          <a:p>
            <a:endParaRPr lang="tr-TR" dirty="0"/>
          </a:p>
        </p:txBody>
      </p:sp>
      <p:sp>
        <p:nvSpPr>
          <p:cNvPr id="3" name="Başlık 2"/>
          <p:cNvSpPr>
            <a:spLocks noGrp="1"/>
          </p:cNvSpPr>
          <p:nvPr>
            <p:ph type="title"/>
          </p:nvPr>
        </p:nvSpPr>
        <p:spPr>
          <a:xfrm>
            <a:off x="2380247" y="526232"/>
            <a:ext cx="4464496" cy="1234660"/>
          </a:xfrm>
        </p:spPr>
        <p:txBody>
          <a:bodyPr/>
          <a:lstStyle/>
          <a:p>
            <a:r>
              <a:rPr lang="tr-TR" sz="4400" dirty="0">
                <a:solidFill>
                  <a:srgbClr val="FF0000"/>
                </a:solidFill>
                <a:latin typeface="Times New Roman" panose="02020603050405020304" pitchFamily="18" charset="0"/>
                <a:cs typeface="Times New Roman" panose="02020603050405020304" pitchFamily="18" charset="0"/>
              </a:rPr>
              <a:t>Okulda Diyabet Programı</a:t>
            </a:r>
            <a:endParaRPr lang="tr-TR" sz="4400" dirty="0">
              <a:solidFill>
                <a:srgbClr val="FF0000"/>
              </a:solidFill>
            </a:endParaRPr>
          </a:p>
        </p:txBody>
      </p:sp>
      <p:pic>
        <p:nvPicPr>
          <p:cNvPr id="4" name="Picture 2" descr="C:\Users\Gulcan KILIC\Desktop\09102646_diyabetman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9" y="19713"/>
            <a:ext cx="2335413" cy="17636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Gulcan KILIC\Desktop\cocuklarda-tip-1-diyabet-tedavis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19713"/>
            <a:ext cx="2411760" cy="176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099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Ä°YABET VE BESLENM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591" t="27211" r="17577" b="22591"/>
          <a:stretch/>
        </p:blipFill>
        <p:spPr bwMode="auto">
          <a:xfrm rot="373846">
            <a:off x="2722421" y="461562"/>
            <a:ext cx="3826560" cy="22821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Picture 2" descr="C:\Users\Gulcan KILIC\Desktop\8179f0c8371e572c743fcb178dd101d0fc1392aed6001_570.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1054" y="3506655"/>
            <a:ext cx="4475553" cy="33036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Gulcan KILIC\Desktop\14120837_diyabet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6" y="3506655"/>
            <a:ext cx="4644008" cy="3337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748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9" y="2248347"/>
            <a:ext cx="8496944" cy="4204989"/>
          </a:xfrm>
        </p:spPr>
        <p:txBody>
          <a:bodyPr>
            <a:normAutofit lnSpcReduction="10000"/>
          </a:bodyPr>
          <a:lstStyle/>
          <a:p>
            <a:r>
              <a:rPr lang="tr-TR" dirty="0" smtClean="0">
                <a:latin typeface="Times New Roman" panose="02020603050405020304" pitchFamily="18" charset="0"/>
                <a:cs typeface="Times New Roman" panose="02020603050405020304" pitchFamily="18" charset="0"/>
              </a:rPr>
              <a:t>1975 yılında bu zamana kadar obezite 3 kat arttı.</a:t>
            </a:r>
          </a:p>
          <a:p>
            <a:r>
              <a:rPr lang="tr-TR" dirty="0" smtClean="0">
                <a:latin typeface="Times New Roman" panose="02020603050405020304" pitchFamily="18" charset="0"/>
                <a:cs typeface="Times New Roman" panose="02020603050405020304" pitchFamily="18" charset="0"/>
              </a:rPr>
              <a:t>Yeterli ve dengeli beslenme;</a:t>
            </a:r>
          </a:p>
          <a:p>
            <a:pPr>
              <a:buFontTx/>
              <a:buChar char="-"/>
            </a:pPr>
            <a:r>
              <a:rPr lang="tr-TR" dirty="0" smtClean="0">
                <a:latin typeface="Times New Roman" panose="02020603050405020304" pitchFamily="18" charset="0"/>
                <a:cs typeface="Times New Roman" panose="02020603050405020304" pitchFamily="18" charset="0"/>
              </a:rPr>
              <a:t>Akademik başarıyı arttırır.</a:t>
            </a:r>
          </a:p>
          <a:p>
            <a:pPr>
              <a:buFontTx/>
              <a:buChar char="-"/>
            </a:pPr>
            <a:r>
              <a:rPr lang="tr-TR" dirty="0" smtClean="0">
                <a:latin typeface="Times New Roman" panose="02020603050405020304" pitchFamily="18" charset="0"/>
                <a:cs typeface="Times New Roman" panose="02020603050405020304" pitchFamily="18" charset="0"/>
              </a:rPr>
              <a:t>Agresifliği ve saldırganlığı kontrol altına alır.</a:t>
            </a:r>
          </a:p>
          <a:p>
            <a:pPr>
              <a:buFontTx/>
              <a:buChar char="-"/>
            </a:pPr>
            <a:r>
              <a:rPr lang="tr-TR" dirty="0" smtClean="0">
                <a:latin typeface="Times New Roman" panose="02020603050405020304" pitchFamily="18" charset="0"/>
                <a:cs typeface="Times New Roman" panose="02020603050405020304" pitchFamily="18" charset="0"/>
              </a:rPr>
              <a:t>Beyin glikozla çalışır özellikle kahvaltı olmadan beyin rahat çalışamaz. (Açken sen,  sen değilsin)</a:t>
            </a:r>
          </a:p>
          <a:p>
            <a:pPr>
              <a:buFontTx/>
              <a:buChar char="-"/>
            </a:pPr>
            <a:r>
              <a:rPr lang="tr-TR" dirty="0" smtClean="0">
                <a:latin typeface="Times New Roman" panose="02020603050405020304" pitchFamily="18" charset="0"/>
                <a:cs typeface="Times New Roman" panose="02020603050405020304" pitchFamily="18" charset="0"/>
              </a:rPr>
              <a:t>Kahvaltı sıklığıyla notlar paralellik gösterir. Kahvaltı yapmayan çocuklar gergin,  stresli, dalgın ve algılamaya kapalı olur.</a:t>
            </a:r>
          </a:p>
          <a:p>
            <a:pPr>
              <a:buFontTx/>
              <a:buChar char="-"/>
            </a:pPr>
            <a:r>
              <a:rPr lang="tr-TR" dirty="0" smtClean="0">
                <a:latin typeface="Times New Roman" panose="02020603050405020304" pitchFamily="18" charset="0"/>
                <a:cs typeface="Times New Roman" panose="02020603050405020304" pitchFamily="18" charset="0"/>
              </a:rPr>
              <a:t>Düzenli aktiviteler yapılmalıdır.</a:t>
            </a:r>
          </a:p>
          <a:p>
            <a:pPr>
              <a:buFontTx/>
              <a:buChar char="-"/>
            </a:pPr>
            <a:r>
              <a:rPr lang="tr-TR" dirty="0" smtClean="0">
                <a:latin typeface="Times New Roman" panose="02020603050405020304" pitchFamily="18" charset="0"/>
                <a:cs typeface="Times New Roman" panose="02020603050405020304" pitchFamily="18" charset="0"/>
              </a:rPr>
              <a:t>Öğrencilere sabah sporları yaptırılmalıdır.</a:t>
            </a:r>
            <a:endParaRPr lang="tr-TR" dirty="0">
              <a:latin typeface="Times New Roman" panose="02020603050405020304" pitchFamily="18" charset="0"/>
              <a:cs typeface="Times New Roman" panose="02020603050405020304" pitchFamily="18" charset="0"/>
            </a:endParaRPr>
          </a:p>
        </p:txBody>
      </p:sp>
      <p:sp>
        <p:nvSpPr>
          <p:cNvPr id="3" name="Başlık 2"/>
          <p:cNvSpPr>
            <a:spLocks noGrp="1"/>
          </p:cNvSpPr>
          <p:nvPr>
            <p:ph type="title"/>
          </p:nvPr>
        </p:nvSpPr>
        <p:spPr/>
        <p:txBody>
          <a:bodyPr/>
          <a:lstStyle/>
          <a:p>
            <a:r>
              <a:rPr lang="tr-TR" sz="3600" dirty="0" smtClean="0">
                <a:solidFill>
                  <a:srgbClr val="FF0000"/>
                </a:solidFill>
              </a:rPr>
              <a:t>Obezite, Yeterli ve Dengeli Beslenme ve Fiziksel Aktivite</a:t>
            </a:r>
            <a:endParaRPr lang="tr-TR" sz="3600" dirty="0">
              <a:solidFill>
                <a:srgbClr val="FF0000"/>
              </a:solidFill>
            </a:endParaRPr>
          </a:p>
        </p:txBody>
      </p:sp>
    </p:spTree>
    <p:extLst>
      <p:ext uri="{BB962C8B-B14F-4D97-AF65-F5344CB8AC3E}">
        <p14:creationId xmlns:p14="http://schemas.microsoft.com/office/powerpoint/2010/main" val="821123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248347"/>
            <a:ext cx="8712967" cy="4421013"/>
          </a:xfrm>
        </p:spPr>
        <p:txBody>
          <a:bodyPr>
            <a:noAutofit/>
          </a:bodyPr>
          <a:lstStyle/>
          <a:p>
            <a:r>
              <a:rPr lang="tr-TR" sz="2200" dirty="0" smtClean="0">
                <a:solidFill>
                  <a:srgbClr val="7030A0"/>
                </a:solidFill>
                <a:latin typeface="Times New Roman" panose="02020603050405020304" pitchFamily="18" charset="0"/>
                <a:cs typeface="Times New Roman" panose="02020603050405020304" pitchFamily="18" charset="0"/>
              </a:rPr>
              <a:t>Çölyak; </a:t>
            </a:r>
            <a:r>
              <a:rPr lang="tr-TR" sz="2200" dirty="0" smtClean="0">
                <a:latin typeface="Times New Roman" panose="02020603050405020304" pitchFamily="18" charset="0"/>
                <a:cs typeface="Times New Roman" panose="02020603050405020304" pitchFamily="18" charset="0"/>
              </a:rPr>
              <a:t>buğday</a:t>
            </a:r>
            <a:r>
              <a:rPr lang="tr-TR" sz="2200" dirty="0">
                <a:latin typeface="Times New Roman" panose="02020603050405020304" pitchFamily="18" charset="0"/>
                <a:cs typeface="Times New Roman" panose="02020603050405020304" pitchFamily="18" charset="0"/>
              </a:rPr>
              <a:t>, arpa, çavdar, yulaf gibi tahıl ve tahıl ürünlerinde bulunan “gluten” proteinine karşı duyarlılık sonucu gelişen ince bağırsak hastalığıdır.   </a:t>
            </a:r>
          </a:p>
          <a:p>
            <a:r>
              <a:rPr lang="tr-TR" sz="2200" dirty="0" smtClean="0">
                <a:solidFill>
                  <a:schemeClr val="tx1"/>
                </a:solidFill>
                <a:latin typeface="Times New Roman" panose="02020603050405020304" pitchFamily="18" charset="0"/>
                <a:cs typeface="Times New Roman" panose="02020603050405020304" pitchFamily="18" charset="0"/>
              </a:rPr>
              <a:t>Öğretmenlerin</a:t>
            </a:r>
            <a:r>
              <a:rPr lang="tr-TR" sz="2200" dirty="0">
                <a:solidFill>
                  <a:schemeClr val="tx1"/>
                </a:solidFill>
                <a:latin typeface="Times New Roman" panose="02020603050405020304" pitchFamily="18" charset="0"/>
                <a:cs typeface="Times New Roman" panose="02020603050405020304" pitchFamily="18" charset="0"/>
              </a:rPr>
              <a:t>; </a:t>
            </a:r>
            <a:r>
              <a:rPr lang="tr-TR" sz="2200" dirty="0">
                <a:solidFill>
                  <a:srgbClr val="7030A0"/>
                </a:solidFill>
                <a:latin typeface="Times New Roman" panose="02020603050405020304" pitchFamily="18" charset="0"/>
                <a:cs typeface="Times New Roman" panose="02020603050405020304" pitchFamily="18" charset="0"/>
              </a:rPr>
              <a:t>uzun süren ve düzelmeyen ishal, tekrarlayıcı ve sürekli karın ağrısı, karında şişlik, iştahsızlık, boy kısalığı, ergenlikte gecikme, kusma, kabızlık, kemik erimesi ve kansızlık</a:t>
            </a:r>
            <a:r>
              <a:rPr lang="tr-TR" sz="2200" b="1" dirty="0">
                <a:solidFill>
                  <a:srgbClr val="7030A0"/>
                </a:solidFill>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gibi bulguları fark etmesi halinde öğrencinin ç</a:t>
            </a:r>
            <a:r>
              <a:rPr lang="tr-TR" sz="2200" dirty="0" smtClean="0">
                <a:latin typeface="Times New Roman" panose="02020603050405020304" pitchFamily="18" charset="0"/>
                <a:cs typeface="Times New Roman" panose="02020603050405020304" pitchFamily="18" charset="0"/>
              </a:rPr>
              <a:t>ölyak </a:t>
            </a:r>
            <a:r>
              <a:rPr lang="tr-TR" sz="2200" dirty="0">
                <a:latin typeface="Times New Roman" panose="02020603050405020304" pitchFamily="18" charset="0"/>
                <a:cs typeface="Times New Roman" panose="02020603050405020304" pitchFamily="18" charset="0"/>
              </a:rPr>
              <a:t>hastası olabileceği konusunda aileyi </a:t>
            </a:r>
            <a:r>
              <a:rPr lang="tr-TR" sz="2200" dirty="0" smtClean="0">
                <a:latin typeface="Times New Roman" panose="02020603050405020304" pitchFamily="18" charset="0"/>
                <a:cs typeface="Times New Roman" panose="02020603050405020304" pitchFamily="18" charset="0"/>
              </a:rPr>
              <a:t>uyarmalıdır.</a:t>
            </a:r>
          </a:p>
          <a:p>
            <a:r>
              <a:rPr lang="tr-TR" sz="2200" dirty="0">
                <a:latin typeface="Times New Roman" panose="02020603050405020304" pitchFamily="18" charset="0"/>
                <a:cs typeface="Times New Roman" panose="02020603050405020304" pitchFamily="18" charset="0"/>
              </a:rPr>
              <a:t>9 Mayıs Dünya Çölyak </a:t>
            </a:r>
            <a:r>
              <a:rPr lang="tr-TR" sz="2200" dirty="0" smtClean="0">
                <a:latin typeface="Times New Roman" panose="02020603050405020304" pitchFamily="18" charset="0"/>
                <a:cs typeface="Times New Roman" panose="02020603050405020304" pitchFamily="18" charset="0"/>
              </a:rPr>
              <a:t>Günü’nün </a:t>
            </a:r>
            <a:r>
              <a:rPr lang="tr-TR" sz="2200" dirty="0">
                <a:latin typeface="Times New Roman" panose="02020603050405020304" pitchFamily="18" charset="0"/>
                <a:cs typeface="Times New Roman" panose="02020603050405020304" pitchFamily="18" charset="0"/>
              </a:rPr>
              <a:t>bulunduğu hafta içerisinde öğrenci, öğretmen, veli, yemekhane-kantin işletmecisi/çalışanı ve diğer okul çalışanlarına yönelik farkındalık eğitimlerinin </a:t>
            </a:r>
            <a:r>
              <a:rPr lang="tr-TR" sz="2200" dirty="0" smtClean="0">
                <a:latin typeface="Times New Roman" panose="02020603050405020304" pitchFamily="18" charset="0"/>
                <a:cs typeface="Times New Roman" panose="02020603050405020304" pitchFamily="18" charset="0"/>
              </a:rPr>
              <a:t>yapılmalıdır.</a:t>
            </a:r>
            <a:endParaRPr lang="tr-TR" sz="2200" dirty="0">
              <a:latin typeface="Times New Roman" panose="02020603050405020304" pitchFamily="18" charset="0"/>
              <a:cs typeface="Times New Roman" panose="02020603050405020304" pitchFamily="18" charset="0"/>
            </a:endParaRPr>
          </a:p>
          <a:p>
            <a:endParaRPr lang="tr-TR" sz="2200" dirty="0">
              <a:latin typeface="Times New Roman" panose="02020603050405020304" pitchFamily="18" charset="0"/>
              <a:cs typeface="Times New Roman" panose="02020603050405020304" pitchFamily="18" charset="0"/>
            </a:endParaRPr>
          </a:p>
        </p:txBody>
      </p:sp>
      <p:sp>
        <p:nvSpPr>
          <p:cNvPr id="3" name="Başlık 2"/>
          <p:cNvSpPr>
            <a:spLocks noGrp="1"/>
          </p:cNvSpPr>
          <p:nvPr>
            <p:ph type="title"/>
          </p:nvPr>
        </p:nvSpPr>
        <p:spPr/>
        <p:txBody>
          <a:bodyPr/>
          <a:lstStyle/>
          <a:p>
            <a:r>
              <a:rPr lang="tr-TR" dirty="0" err="1" smtClean="0">
                <a:solidFill>
                  <a:srgbClr val="FF0000"/>
                </a:solidFill>
                <a:latin typeface="Times New Roman" panose="02020603050405020304" pitchFamily="18" charset="0"/>
                <a:cs typeface="Times New Roman" panose="02020603050405020304" pitchFamily="18" charset="0"/>
              </a:rPr>
              <a:t>Çölyakla</a:t>
            </a:r>
            <a:r>
              <a:rPr lang="tr-TR" dirty="0" smtClean="0">
                <a:solidFill>
                  <a:srgbClr val="FF0000"/>
                </a:solidFill>
                <a:latin typeface="Times New Roman" panose="02020603050405020304" pitchFamily="18" charset="0"/>
                <a:cs typeface="Times New Roman" panose="02020603050405020304" pitchFamily="18" charset="0"/>
              </a:rPr>
              <a:t> Mücadele</a:t>
            </a:r>
            <a:endParaRPr lang="tr-T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868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2276872"/>
            <a:ext cx="8121225" cy="4032448"/>
          </a:xfrm>
        </p:spPr>
        <p:txBody>
          <a:bodyPr>
            <a:normAutofit/>
          </a:bodyPr>
          <a:lstStyle/>
          <a:p>
            <a:r>
              <a:rPr lang="tr-TR" sz="3600" dirty="0" smtClean="0">
                <a:latin typeface="Calibri" panose="020F0502020204030204" pitchFamily="34" charset="0"/>
                <a:cs typeface="Calibri" panose="020F0502020204030204" pitchFamily="34" charset="0"/>
              </a:rPr>
              <a:t>İlimizde e- okul sistemine </a:t>
            </a:r>
            <a:r>
              <a:rPr lang="tr-TR" sz="3600" smtClean="0">
                <a:latin typeface="Calibri" panose="020F0502020204030204" pitchFamily="34" charset="0"/>
                <a:cs typeface="Calibri" panose="020F0502020204030204" pitchFamily="34" charset="0"/>
              </a:rPr>
              <a:t>kayıtlı </a:t>
            </a:r>
            <a:r>
              <a:rPr lang="tr-TR" sz="3600" smtClean="0">
                <a:latin typeface="Calibri" panose="020F0502020204030204" pitchFamily="34" charset="0"/>
                <a:cs typeface="Calibri" panose="020F0502020204030204" pitchFamily="34" charset="0"/>
              </a:rPr>
              <a:t>16 </a:t>
            </a:r>
            <a:r>
              <a:rPr lang="tr-TR" sz="3600" dirty="0" smtClean="0">
                <a:latin typeface="Calibri" panose="020F0502020204030204" pitchFamily="34" charset="0"/>
                <a:cs typeface="Calibri" panose="020F0502020204030204" pitchFamily="34" charset="0"/>
              </a:rPr>
              <a:t>öğrencimiz bulunmaktadır.</a:t>
            </a:r>
          </a:p>
          <a:p>
            <a:endParaRPr lang="tr-TR" dirty="0"/>
          </a:p>
        </p:txBody>
      </p:sp>
      <p:pic>
        <p:nvPicPr>
          <p:cNvPr id="4" name="Picture 2" descr="C:\Users\Gulcan KILIC\Desktop\denizlicolyakdernegi_1365288745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2664296" cy="17990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218925" y="-926845"/>
            <a:ext cx="1844824" cy="3698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atlama 1 6"/>
          <p:cNvSpPr/>
          <p:nvPr/>
        </p:nvSpPr>
        <p:spPr>
          <a:xfrm>
            <a:off x="1216015" y="3717032"/>
            <a:ext cx="7172409" cy="2592288"/>
          </a:xfrm>
          <a:prstGeom prst="irregularSeal1">
            <a:avLst/>
          </a:prstGeom>
          <a:solidFill>
            <a:srgbClr val="3891A7"/>
          </a:solidFill>
          <a:ln w="25400" cap="flat" cmpd="sng" algn="ctr">
            <a:solidFill>
              <a:srgbClr val="3891A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srgbClr val="7030A0"/>
                </a:solidFill>
                <a:effectLst/>
                <a:uLnTx/>
                <a:uFillTx/>
                <a:latin typeface="Calibri" panose="020F0502020204030204" pitchFamily="34" charset="0"/>
                <a:cs typeface="Calibri" panose="020F0502020204030204" pitchFamily="34" charset="0"/>
              </a:rPr>
              <a:t>ÇÖLYAK BULAŞICI BİR HASTALIK DEĞİLDİR!</a:t>
            </a:r>
          </a:p>
        </p:txBody>
      </p:sp>
    </p:spTree>
    <p:extLst>
      <p:ext uri="{BB962C8B-B14F-4D97-AF65-F5344CB8AC3E}">
        <p14:creationId xmlns:p14="http://schemas.microsoft.com/office/powerpoint/2010/main" val="3586699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ecepBULUT\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6872"/>
            <a:ext cx="4355976" cy="458112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ecepBULUT\Deskto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276872"/>
            <a:ext cx="4765607" cy="4581128"/>
          </a:xfrm>
          <a:prstGeom prst="rect">
            <a:avLst/>
          </a:prstGeom>
          <a:noFill/>
          <a:extLst>
            <a:ext uri="{909E8E84-426E-40DD-AFC4-6F175D3DCCD1}">
              <a14:hiddenFill xmlns:a14="http://schemas.microsoft.com/office/drawing/2010/main">
                <a:solidFill>
                  <a:srgbClr val="FFFFFF"/>
                </a:solidFill>
              </a14:hiddenFill>
            </a:ext>
          </a:extLst>
        </p:spPr>
      </p:pic>
      <p:sp>
        <p:nvSpPr>
          <p:cNvPr id="6" name="Başlık 5"/>
          <p:cNvSpPr>
            <a:spLocks noGrp="1"/>
          </p:cNvSpPr>
          <p:nvPr>
            <p:ph type="title"/>
          </p:nvPr>
        </p:nvSpPr>
        <p:spPr>
          <a:xfrm>
            <a:off x="179511" y="570156"/>
            <a:ext cx="8942071" cy="1054250"/>
          </a:xfrm>
        </p:spPr>
        <p:txBody>
          <a:bodyPr/>
          <a:lstStyle/>
          <a:p>
            <a:pPr algn="just"/>
            <a:r>
              <a:rPr lang="tr-TR" sz="3800" dirty="0" err="1" smtClean="0">
                <a:solidFill>
                  <a:srgbClr val="FF0000"/>
                </a:solidFill>
                <a:latin typeface="Calibri" panose="020F0502020204030204" pitchFamily="34" charset="0"/>
                <a:cs typeface="Calibri" panose="020F0502020204030204" pitchFamily="34" charset="0"/>
              </a:rPr>
              <a:t>Çölyakla</a:t>
            </a:r>
            <a:r>
              <a:rPr lang="tr-TR" sz="3800" dirty="0" smtClean="0">
                <a:solidFill>
                  <a:srgbClr val="FF0000"/>
                </a:solidFill>
                <a:latin typeface="Calibri" panose="020F0502020204030204" pitchFamily="34" charset="0"/>
                <a:cs typeface="Calibri" panose="020F0502020204030204" pitchFamily="34" charset="0"/>
              </a:rPr>
              <a:t> Mücadele İle İlgili Verilen Eğitimler</a:t>
            </a:r>
            <a:endParaRPr lang="tr-TR" sz="38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1539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248347"/>
            <a:ext cx="8712967" cy="4421013"/>
          </a:xfrm>
        </p:spPr>
        <p:txBody>
          <a:bodyPr>
            <a:noAutofit/>
          </a:bodyPr>
          <a:lstStyle/>
          <a:p>
            <a:r>
              <a:rPr lang="tr-TR" sz="2600" dirty="0" smtClean="0">
                <a:solidFill>
                  <a:srgbClr val="7030A0"/>
                </a:solidFill>
                <a:latin typeface="Times New Roman" panose="02020603050405020304" pitchFamily="18" charset="0"/>
                <a:cs typeface="Times New Roman" panose="02020603050405020304" pitchFamily="18" charset="0"/>
              </a:rPr>
              <a:t>Gıda işletmelerinin </a:t>
            </a:r>
            <a:r>
              <a:rPr lang="tr-TR" sz="2600" dirty="0">
                <a:solidFill>
                  <a:srgbClr val="7030A0"/>
                </a:solidFill>
                <a:latin typeface="Times New Roman" panose="02020603050405020304" pitchFamily="18" charset="0"/>
                <a:cs typeface="Times New Roman" panose="02020603050405020304" pitchFamily="18" charset="0"/>
              </a:rPr>
              <a:t>h</a:t>
            </a:r>
            <a:r>
              <a:rPr lang="tr-TR" sz="2600" dirty="0" smtClean="0">
                <a:solidFill>
                  <a:srgbClr val="7030A0"/>
                </a:solidFill>
                <a:latin typeface="Times New Roman" panose="02020603050405020304" pitchFamily="18" charset="0"/>
                <a:cs typeface="Times New Roman" panose="02020603050405020304" pitchFamily="18" charset="0"/>
              </a:rPr>
              <a:t>ijyen </a:t>
            </a:r>
            <a:r>
              <a:rPr lang="tr-TR" sz="2600" dirty="0">
                <a:solidFill>
                  <a:srgbClr val="7030A0"/>
                </a:solidFill>
                <a:latin typeface="Times New Roman" panose="02020603050405020304" pitchFamily="18" charset="0"/>
                <a:cs typeface="Times New Roman" panose="02020603050405020304" pitchFamily="18" charset="0"/>
              </a:rPr>
              <a:t>y</a:t>
            </a:r>
            <a:r>
              <a:rPr lang="tr-TR" sz="2600" dirty="0" smtClean="0">
                <a:solidFill>
                  <a:srgbClr val="7030A0"/>
                </a:solidFill>
                <a:latin typeface="Times New Roman" panose="02020603050405020304" pitchFamily="18" charset="0"/>
                <a:cs typeface="Times New Roman" panose="02020603050405020304" pitchFamily="18" charset="0"/>
              </a:rPr>
              <a:t>önünden denetlenmesi, </a:t>
            </a:r>
            <a:r>
              <a:rPr lang="tr-TR" sz="2600" dirty="0">
                <a:solidFill>
                  <a:srgbClr val="7030A0"/>
                </a:solidFill>
                <a:latin typeface="Times New Roman" panose="02020603050405020304" pitchFamily="18" charset="0"/>
                <a:cs typeface="Times New Roman" panose="02020603050405020304" pitchFamily="18" charset="0"/>
              </a:rPr>
              <a:t>okullarda sağlıklı beslenmenin sağlanması amacıyla</a:t>
            </a:r>
            <a:r>
              <a:rPr lang="tr-TR" sz="2600" dirty="0">
                <a:latin typeface="Times New Roman" panose="02020603050405020304" pitchFamily="18" charset="0"/>
                <a:cs typeface="Times New Roman" panose="02020603050405020304" pitchFamily="18" charset="0"/>
              </a:rPr>
              <a:t>; </a:t>
            </a:r>
            <a:r>
              <a:rPr lang="tr-TR" sz="2600" dirty="0" smtClean="0">
                <a:latin typeface="Times New Roman" panose="02020603050405020304" pitchFamily="18" charset="0"/>
                <a:cs typeface="Times New Roman" panose="02020603050405020304" pitchFamily="18" charset="0"/>
              </a:rPr>
              <a:t>illerde </a:t>
            </a:r>
            <a:r>
              <a:rPr lang="tr-TR" sz="2600" dirty="0">
                <a:latin typeface="Times New Roman" panose="02020603050405020304" pitchFamily="18" charset="0"/>
                <a:cs typeface="Times New Roman" panose="02020603050405020304" pitchFamily="18" charset="0"/>
              </a:rPr>
              <a:t>Valinin onayı ile İl Millî Eğitim Müdürlüğü, </a:t>
            </a:r>
            <a:r>
              <a:rPr lang="tr-TR" sz="2600" dirty="0" smtClean="0">
                <a:latin typeface="Times New Roman" panose="02020603050405020304" pitchFamily="18" charset="0"/>
                <a:cs typeface="Times New Roman" panose="02020603050405020304" pitchFamily="18" charset="0"/>
              </a:rPr>
              <a:t>İl Sağlık Müdürlüğü</a:t>
            </a:r>
            <a:r>
              <a:rPr lang="tr-TR" sz="2600" dirty="0">
                <a:latin typeface="Times New Roman" panose="02020603050405020304" pitchFamily="18" charset="0"/>
                <a:cs typeface="Times New Roman" panose="02020603050405020304" pitchFamily="18" charset="0"/>
              </a:rPr>
              <a:t> </a:t>
            </a:r>
            <a:r>
              <a:rPr lang="tr-TR" sz="2600" dirty="0" smtClean="0">
                <a:latin typeface="Times New Roman" panose="02020603050405020304" pitchFamily="18" charset="0"/>
                <a:cs typeface="Times New Roman" panose="02020603050405020304" pitchFamily="18" charset="0"/>
              </a:rPr>
              <a:t>ve Tarım </a:t>
            </a:r>
            <a:r>
              <a:rPr lang="tr-TR" sz="2600" dirty="0">
                <a:latin typeface="Times New Roman" panose="02020603050405020304" pitchFamily="18" charset="0"/>
                <a:cs typeface="Times New Roman" panose="02020603050405020304" pitchFamily="18" charset="0"/>
              </a:rPr>
              <a:t>ve </a:t>
            </a:r>
            <a:r>
              <a:rPr lang="tr-TR" sz="2600" dirty="0" smtClean="0">
                <a:latin typeface="Times New Roman" panose="02020603050405020304" pitchFamily="18" charset="0"/>
                <a:cs typeface="Times New Roman" panose="02020603050405020304" pitchFamily="18" charset="0"/>
              </a:rPr>
              <a:t>Orman </a:t>
            </a:r>
            <a:r>
              <a:rPr lang="tr-TR" sz="2600" dirty="0">
                <a:latin typeface="Times New Roman" panose="02020603050405020304" pitchFamily="18" charset="0"/>
                <a:cs typeface="Times New Roman" panose="02020603050405020304" pitchFamily="18" charset="0"/>
              </a:rPr>
              <a:t>İl </a:t>
            </a:r>
            <a:r>
              <a:rPr lang="tr-TR" sz="2600" dirty="0" smtClean="0">
                <a:latin typeface="Times New Roman" panose="02020603050405020304" pitchFamily="18" charset="0"/>
                <a:cs typeface="Times New Roman" panose="02020603050405020304" pitchFamily="18" charset="0"/>
              </a:rPr>
              <a:t>Müdürlüğü </a:t>
            </a:r>
            <a:r>
              <a:rPr lang="tr-TR" sz="2600" dirty="0">
                <a:latin typeface="Times New Roman" panose="02020603050405020304" pitchFamily="18" charset="0"/>
                <a:cs typeface="Times New Roman" panose="02020603050405020304" pitchFamily="18" charset="0"/>
              </a:rPr>
              <a:t>temsilcilerinden oluşan İl Denetim Komisyonu ve ilçelerde Kaymakamının onayı ile İlçe Millî Eğitim Müdürlüğü, TSM ve </a:t>
            </a:r>
            <a:r>
              <a:rPr lang="tr-TR" sz="2600" dirty="0" smtClean="0">
                <a:latin typeface="Times New Roman" panose="02020603050405020304" pitchFamily="18" charset="0"/>
                <a:cs typeface="Times New Roman" panose="02020603050405020304" pitchFamily="18" charset="0"/>
              </a:rPr>
              <a:t>İlçe Tarım ve Orman </a:t>
            </a:r>
            <a:r>
              <a:rPr lang="tr-TR" sz="2600" dirty="0">
                <a:latin typeface="Times New Roman" panose="02020603050405020304" pitchFamily="18" charset="0"/>
                <a:cs typeface="Times New Roman" panose="02020603050405020304" pitchFamily="18" charset="0"/>
              </a:rPr>
              <a:t>Müdürlüğü temsilcilerinden oluşan İlçe Denetim Ekipleri </a:t>
            </a:r>
            <a:r>
              <a:rPr lang="tr-TR" sz="2600" dirty="0" smtClean="0">
                <a:latin typeface="Times New Roman" panose="02020603050405020304" pitchFamily="18" charset="0"/>
                <a:cs typeface="Times New Roman" panose="02020603050405020304" pitchFamily="18" charset="0"/>
              </a:rPr>
              <a:t>kurulur ve </a:t>
            </a:r>
            <a:r>
              <a:rPr lang="tr-TR" sz="2600" dirty="0" smtClean="0">
                <a:solidFill>
                  <a:srgbClr val="7030A0"/>
                </a:solidFill>
                <a:latin typeface="Times New Roman" panose="02020603050405020304" pitchFamily="18" charset="0"/>
                <a:cs typeface="Times New Roman" panose="02020603050405020304" pitchFamily="18" charset="0"/>
              </a:rPr>
              <a:t>kantin/kooperatif, yemekhane, kafeterya, çay ocağı</a:t>
            </a:r>
            <a:r>
              <a:rPr lang="tr-TR" sz="2600" dirty="0" smtClean="0">
                <a:latin typeface="Times New Roman" panose="02020603050405020304" pitchFamily="18" charset="0"/>
                <a:cs typeface="Times New Roman" panose="02020603050405020304" pitchFamily="18" charset="0"/>
              </a:rPr>
              <a:t> denetlenir.</a:t>
            </a:r>
            <a:endParaRPr lang="tr-TR" sz="2600"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
        <p:nvSpPr>
          <p:cNvPr id="3" name="Başlık 2"/>
          <p:cNvSpPr>
            <a:spLocks noGrp="1"/>
          </p:cNvSpPr>
          <p:nvPr>
            <p:ph type="title"/>
          </p:nvPr>
        </p:nvSpPr>
        <p:spPr>
          <a:xfrm>
            <a:off x="323528" y="570156"/>
            <a:ext cx="8712968" cy="1054250"/>
          </a:xfrm>
        </p:spPr>
        <p:txBody>
          <a:bodyPr/>
          <a:lstStyle/>
          <a:p>
            <a:pPr algn="just"/>
            <a:r>
              <a:rPr lang="tr-TR" sz="4000" dirty="0">
                <a:solidFill>
                  <a:srgbClr val="FF0000"/>
                </a:solidFill>
                <a:latin typeface="Times New Roman" panose="02020603050405020304" pitchFamily="18" charset="0"/>
                <a:cs typeface="Times New Roman" panose="02020603050405020304" pitchFamily="18" charset="0"/>
              </a:rPr>
              <a:t>Gıda İşletmelerinde Satılacak Gıdalar ve Hijyen Yönünden Denetlenmesi </a:t>
            </a:r>
          </a:p>
        </p:txBody>
      </p:sp>
    </p:spTree>
    <p:extLst>
      <p:ext uri="{BB962C8B-B14F-4D97-AF65-F5344CB8AC3E}">
        <p14:creationId xmlns:p14="http://schemas.microsoft.com/office/powerpoint/2010/main" val="3477187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2132855"/>
            <a:ext cx="7745505" cy="3993307"/>
          </a:xfrm>
        </p:spPr>
        <p:txBody>
          <a:bodyPr>
            <a:normAutofit/>
          </a:bodyPr>
          <a:lstStyle/>
          <a:p>
            <a:r>
              <a:rPr lang="tr-TR" sz="4000" dirty="0" smtClean="0">
                <a:latin typeface="Times New Roman" panose="02020603050405020304" pitchFamily="18" charset="0"/>
                <a:cs typeface="Times New Roman" panose="02020603050405020304" pitchFamily="18" charset="0"/>
              </a:rPr>
              <a:t>Okul Sağlığı Hizmetleriyle ilgili tüm iş ve işlemlere İşyeri Sağlık ve Güvenlik Birimine bağlı </a:t>
            </a:r>
            <a:r>
              <a:rPr lang="tr-TR" sz="4000" dirty="0">
                <a:latin typeface="Times New Roman" panose="02020603050405020304" pitchFamily="18" charset="0"/>
                <a:cs typeface="Times New Roman" panose="02020603050405020304" pitchFamily="18" charset="0"/>
              </a:rPr>
              <a:t>o</a:t>
            </a:r>
            <a:r>
              <a:rPr lang="tr-TR" sz="4000" dirty="0" smtClean="0">
                <a:latin typeface="Times New Roman" panose="02020603050405020304" pitchFamily="18" charset="0"/>
                <a:cs typeface="Times New Roman" panose="02020603050405020304" pitchFamily="18" charset="0"/>
              </a:rPr>
              <a:t>larak </a:t>
            </a:r>
            <a:r>
              <a:rPr lang="tr-TR" sz="4000" b="1" dirty="0">
                <a:latin typeface="Times New Roman" panose="02020603050405020304" pitchFamily="18" charset="0"/>
                <a:cs typeface="Times New Roman" panose="02020603050405020304" pitchFamily="18" charset="0"/>
              </a:rPr>
              <a:t>İl Sağlık Hizmetleri Sorumlusu</a:t>
            </a:r>
            <a:r>
              <a:rPr lang="tr-TR" sz="4000" dirty="0">
                <a:latin typeface="Times New Roman" panose="02020603050405020304" pitchFamily="18" charset="0"/>
                <a:cs typeface="Times New Roman" panose="02020603050405020304" pitchFamily="18" charset="0"/>
              </a:rPr>
              <a:t> </a:t>
            </a:r>
            <a:r>
              <a:rPr lang="tr-TR" sz="4000" dirty="0" smtClean="0">
                <a:latin typeface="Times New Roman" panose="02020603050405020304" pitchFamily="18" charset="0"/>
                <a:cs typeface="Times New Roman" panose="02020603050405020304" pitchFamily="18" charset="0"/>
              </a:rPr>
              <a:t>yürütmektedir.</a:t>
            </a:r>
            <a:endParaRPr lang="tr-TR" sz="4000" dirty="0">
              <a:latin typeface="Times New Roman" panose="02020603050405020304" pitchFamily="18" charset="0"/>
              <a:cs typeface="Times New Roman" panose="02020603050405020304" pitchFamily="18" charset="0"/>
            </a:endParaRPr>
          </a:p>
          <a:p>
            <a:pPr marL="0" indent="0">
              <a:buNone/>
            </a:pPr>
            <a:endParaRPr lang="tr-TR" sz="4000" dirty="0" smtClean="0">
              <a:latin typeface="Times New Roman" panose="02020603050405020304" pitchFamily="18" charset="0"/>
              <a:cs typeface="Times New Roman" panose="02020603050405020304" pitchFamily="18" charset="0"/>
            </a:endParaRPr>
          </a:p>
        </p:txBody>
      </p:sp>
      <p:sp>
        <p:nvSpPr>
          <p:cNvPr id="3" name="Dikdörtgen 2"/>
          <p:cNvSpPr/>
          <p:nvPr/>
        </p:nvSpPr>
        <p:spPr>
          <a:xfrm>
            <a:off x="1043608" y="836712"/>
            <a:ext cx="6768752" cy="923330"/>
          </a:xfrm>
          <a:prstGeom prst="rect">
            <a:avLst/>
          </a:prstGeom>
        </p:spPr>
        <p:txBody>
          <a:bodyPr wrap="square">
            <a:spAutoFit/>
          </a:bodyPr>
          <a:lstStyle/>
          <a:p>
            <a:pPr algn="ctr"/>
            <a:r>
              <a:rPr lang="tr-TR" sz="5400" dirty="0" smtClean="0">
                <a:solidFill>
                  <a:srgbClr val="FF0000"/>
                </a:solidFill>
                <a:latin typeface="Times New Roman" panose="02020603050405020304" pitchFamily="18" charset="0"/>
                <a:cs typeface="Times New Roman" panose="02020603050405020304" pitchFamily="18" charset="0"/>
              </a:rPr>
              <a:t>Her Şeyin Başı Sağlık</a:t>
            </a:r>
            <a:endParaRPr lang="tr-TR"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1393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2248347"/>
            <a:ext cx="8928991" cy="4421013"/>
          </a:xfrm>
        </p:spPr>
        <p:txBody>
          <a:bodyPr>
            <a:noAutofit/>
          </a:bodyPr>
          <a:lstStyle/>
          <a:p>
            <a:pPr algn="just"/>
            <a:r>
              <a:rPr lang="tr-TR" sz="2600" dirty="0" smtClean="0">
                <a:solidFill>
                  <a:schemeClr val="tx1"/>
                </a:solidFill>
                <a:latin typeface="Calibri" panose="020F0502020204030204" pitchFamily="34" charset="0"/>
                <a:cs typeface="Calibri" panose="020F0502020204030204" pitchFamily="34" charset="0"/>
              </a:rPr>
              <a:t>Beden </a:t>
            </a:r>
            <a:r>
              <a:rPr lang="tr-TR" sz="2600" dirty="0">
                <a:solidFill>
                  <a:schemeClr val="tx1"/>
                </a:solidFill>
                <a:latin typeface="Calibri" panose="020F0502020204030204" pitchFamily="34" charset="0"/>
                <a:cs typeface="Calibri" panose="020F0502020204030204" pitchFamily="34" charset="0"/>
              </a:rPr>
              <a:t>Eğitimi ve Spor Dersi öğretmeni </a:t>
            </a:r>
            <a:r>
              <a:rPr lang="tr-TR" sz="2600" dirty="0" smtClean="0">
                <a:latin typeface="Calibri" panose="020F0502020204030204" pitchFamily="34" charset="0"/>
                <a:cs typeface="Calibri" panose="020F0502020204030204" pitchFamily="34" charset="0"/>
              </a:rPr>
              <a:t>tarafından ortaokul ve lise </a:t>
            </a:r>
            <a:r>
              <a:rPr lang="tr-TR" sz="2600" dirty="0" smtClean="0">
                <a:solidFill>
                  <a:schemeClr val="tx1"/>
                </a:solidFill>
                <a:latin typeface="Calibri" panose="020F0502020204030204" pitchFamily="34" charset="0"/>
                <a:cs typeface="Calibri" panose="020F0502020204030204" pitchFamily="34" charset="0"/>
              </a:rPr>
              <a:t>öğrencilerinde </a:t>
            </a:r>
            <a:r>
              <a:rPr lang="tr-TR" sz="2600" dirty="0">
                <a:solidFill>
                  <a:schemeClr val="tx1"/>
                </a:solidFill>
                <a:latin typeface="Calibri" panose="020F0502020204030204" pitchFamily="34" charset="0"/>
                <a:cs typeface="Calibri" panose="020F0502020204030204" pitchFamily="34" charset="0"/>
              </a:rPr>
              <a:t>fiziksel aktivite alışkanlığı kazandırmak ve sağlıklı bir yaşam tarzı sağlayarak öğrencinin </a:t>
            </a:r>
            <a:r>
              <a:rPr lang="tr-TR" sz="2600" dirty="0" smtClean="0">
                <a:solidFill>
                  <a:schemeClr val="tx1"/>
                </a:solidFill>
                <a:latin typeface="Calibri" panose="020F0502020204030204" pitchFamily="34" charset="0"/>
                <a:cs typeface="Calibri" panose="020F0502020204030204" pitchFamily="34" charset="0"/>
              </a:rPr>
              <a:t>bilgi ve becerisini geliştirmek amacıyla </a:t>
            </a:r>
            <a:r>
              <a:rPr lang="tr-TR" sz="2600" dirty="0" smtClean="0">
                <a:solidFill>
                  <a:srgbClr val="7030A0"/>
                </a:solidFill>
                <a:latin typeface="Calibri" panose="020F0502020204030204" pitchFamily="34" charset="0"/>
                <a:cs typeface="Calibri" panose="020F0502020204030204" pitchFamily="34" charset="0"/>
              </a:rPr>
              <a:t>15 </a:t>
            </a:r>
            <a:r>
              <a:rPr lang="tr-TR" sz="2600" dirty="0">
                <a:solidFill>
                  <a:srgbClr val="7030A0"/>
                </a:solidFill>
                <a:latin typeface="Calibri" panose="020F0502020204030204" pitchFamily="34" charset="0"/>
                <a:cs typeface="Calibri" panose="020F0502020204030204" pitchFamily="34" charset="0"/>
              </a:rPr>
              <a:t>Eylül- 15 </a:t>
            </a:r>
            <a:r>
              <a:rPr lang="tr-TR" sz="2600" dirty="0" smtClean="0">
                <a:solidFill>
                  <a:srgbClr val="7030A0"/>
                </a:solidFill>
                <a:latin typeface="Calibri" panose="020F0502020204030204" pitchFamily="34" charset="0"/>
                <a:cs typeface="Calibri" panose="020F0502020204030204" pitchFamily="34" charset="0"/>
              </a:rPr>
              <a:t>Ekim</a:t>
            </a:r>
            <a:r>
              <a:rPr lang="tr-TR" sz="2600" dirty="0" smtClean="0">
                <a:latin typeface="Calibri" panose="020F0502020204030204" pitchFamily="34" charset="0"/>
                <a:cs typeface="Calibri" panose="020F0502020204030204" pitchFamily="34" charset="0"/>
              </a:rPr>
              <a:t> ve </a:t>
            </a:r>
            <a:r>
              <a:rPr lang="tr-TR" sz="2600" dirty="0" smtClean="0">
                <a:solidFill>
                  <a:srgbClr val="7030A0"/>
                </a:solidFill>
                <a:latin typeface="Calibri" panose="020F0502020204030204" pitchFamily="34" charset="0"/>
                <a:cs typeface="Calibri" panose="020F0502020204030204" pitchFamily="34" charset="0"/>
              </a:rPr>
              <a:t>15 </a:t>
            </a:r>
            <a:r>
              <a:rPr lang="tr-TR" sz="2600" dirty="0">
                <a:solidFill>
                  <a:srgbClr val="7030A0"/>
                </a:solidFill>
                <a:latin typeface="Calibri" panose="020F0502020204030204" pitchFamily="34" charset="0"/>
                <a:cs typeface="Calibri" panose="020F0502020204030204" pitchFamily="34" charset="0"/>
              </a:rPr>
              <a:t>Nisan-15 </a:t>
            </a:r>
            <a:r>
              <a:rPr lang="tr-TR" sz="2600" dirty="0" smtClean="0">
                <a:solidFill>
                  <a:srgbClr val="7030A0"/>
                </a:solidFill>
                <a:latin typeface="Calibri" panose="020F0502020204030204" pitchFamily="34" charset="0"/>
                <a:cs typeface="Calibri" panose="020F0502020204030204" pitchFamily="34" charset="0"/>
              </a:rPr>
              <a:t>Mayıs</a:t>
            </a:r>
            <a:r>
              <a:rPr lang="tr-TR" sz="2600" dirty="0" smtClean="0">
                <a:latin typeface="Calibri" panose="020F0502020204030204" pitchFamily="34" charset="0"/>
                <a:cs typeface="Calibri" panose="020F0502020204030204" pitchFamily="34" charset="0"/>
              </a:rPr>
              <a:t> </a:t>
            </a:r>
            <a:r>
              <a:rPr lang="tr-TR" sz="2600" dirty="0">
                <a:latin typeface="Calibri" panose="020F0502020204030204" pitchFamily="34" charset="0"/>
                <a:cs typeface="Calibri" panose="020F0502020204030204" pitchFamily="34" charset="0"/>
              </a:rPr>
              <a:t>olmak üzere yılda 2 kez uygulanacak </a:t>
            </a:r>
            <a:r>
              <a:rPr lang="tr-TR" sz="2600" dirty="0" smtClean="0">
                <a:latin typeface="Calibri" panose="020F0502020204030204" pitchFamily="34" charset="0"/>
                <a:cs typeface="Calibri" panose="020F0502020204030204" pitchFamily="34" charset="0"/>
              </a:rPr>
              <a:t>olup, </a:t>
            </a:r>
            <a:r>
              <a:rPr lang="tr-TR" sz="2600" dirty="0">
                <a:latin typeface="Calibri" panose="020F0502020204030204" pitchFamily="34" charset="0"/>
                <a:cs typeface="Calibri" panose="020F0502020204030204" pitchFamily="34" charset="0"/>
              </a:rPr>
              <a:t>uygulamada </a:t>
            </a:r>
            <a:r>
              <a:rPr lang="tr-TR" sz="2600" b="1" dirty="0">
                <a:solidFill>
                  <a:schemeClr val="tx1"/>
                </a:solidFill>
                <a:latin typeface="Calibri" panose="020F0502020204030204" pitchFamily="34" charset="0"/>
                <a:cs typeface="Calibri" panose="020F0502020204030204" pitchFamily="34" charset="0"/>
              </a:rPr>
              <a:t>mekik, şınav, otur-uzan esneklik ölçümü, vücut ağırlığı ve boy uzunluğu ölçümü</a:t>
            </a:r>
            <a:r>
              <a:rPr lang="tr-TR" sz="2600" dirty="0">
                <a:solidFill>
                  <a:schemeClr val="tx1"/>
                </a:solidFill>
                <a:latin typeface="Calibri" panose="020F0502020204030204" pitchFamily="34" charset="0"/>
                <a:cs typeface="Calibri" panose="020F0502020204030204" pitchFamily="34" charset="0"/>
              </a:rPr>
              <a:t> </a:t>
            </a:r>
            <a:r>
              <a:rPr lang="tr-TR" sz="2600" dirty="0" smtClean="0">
                <a:latin typeface="Calibri" panose="020F0502020204030204" pitchFamily="34" charset="0"/>
                <a:cs typeface="Calibri" panose="020F0502020204030204" pitchFamily="34" charset="0"/>
              </a:rPr>
              <a:t>değerlendirilecektir. Ancak bu ölçümler gizlilik kapsamında olup ders notlarını etkilemeyecek karnelerine işlenmeyecektir.</a:t>
            </a:r>
          </a:p>
          <a:p>
            <a:pPr marL="0" indent="0" algn="just">
              <a:buNone/>
            </a:pPr>
            <a:endParaRPr lang="tr-TR" sz="2600" dirty="0">
              <a:latin typeface="Arial" panose="020B0604020202020204" pitchFamily="34" charset="0"/>
              <a:cs typeface="Arial" panose="020B0604020202020204" pitchFamily="34" charset="0"/>
            </a:endParaRPr>
          </a:p>
          <a:p>
            <a:endParaRPr lang="tr-TR" sz="2600" dirty="0"/>
          </a:p>
        </p:txBody>
      </p:sp>
      <p:sp>
        <p:nvSpPr>
          <p:cNvPr id="3" name="Başlık 2"/>
          <p:cNvSpPr>
            <a:spLocks noGrp="1"/>
          </p:cNvSpPr>
          <p:nvPr>
            <p:ph type="title"/>
          </p:nvPr>
        </p:nvSpPr>
        <p:spPr>
          <a:xfrm>
            <a:off x="0" y="570156"/>
            <a:ext cx="9144000" cy="1054250"/>
          </a:xfrm>
        </p:spPr>
        <p:txBody>
          <a:bodyPr/>
          <a:lstStyle/>
          <a:p>
            <a:pPr algn="just"/>
            <a:r>
              <a:rPr lang="tr-TR" sz="4200" dirty="0">
                <a:solidFill>
                  <a:srgbClr val="FF0000"/>
                </a:solidFill>
                <a:latin typeface="Times New Roman" panose="02020603050405020304" pitchFamily="18" charset="0"/>
                <a:cs typeface="Times New Roman" panose="02020603050405020304" pitchFamily="18" charset="0"/>
              </a:rPr>
              <a:t>Sağlıkla İlgili Fiziksel Uygunluk Karnesi</a:t>
            </a:r>
            <a:endParaRPr lang="tr-TR" sz="4200" dirty="0">
              <a:solidFill>
                <a:srgbClr val="FF0000"/>
              </a:solidFill>
            </a:endParaRPr>
          </a:p>
        </p:txBody>
      </p:sp>
    </p:spTree>
    <p:extLst>
      <p:ext uri="{BB962C8B-B14F-4D97-AF65-F5344CB8AC3E}">
        <p14:creationId xmlns:p14="http://schemas.microsoft.com/office/powerpoint/2010/main" val="1783924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2248347"/>
            <a:ext cx="8784975" cy="4204989"/>
          </a:xfrm>
        </p:spPr>
        <p:txBody>
          <a:bodyPr>
            <a:normAutofit/>
          </a:bodyPr>
          <a:lstStyle/>
          <a:p>
            <a:r>
              <a:rPr lang="tr-TR" sz="3200" dirty="0" smtClean="0"/>
              <a:t>İlimiz Merkez ilçesinde  4. </a:t>
            </a:r>
            <a:r>
              <a:rPr lang="tr-TR" sz="3200" dirty="0"/>
              <a:t>sınıf öğrencilerine </a:t>
            </a:r>
            <a:r>
              <a:rPr lang="tr-TR" sz="3200" dirty="0" smtClean="0"/>
              <a:t>İl Sağlık </a:t>
            </a:r>
            <a:r>
              <a:rPr lang="tr-TR" sz="3200" dirty="0"/>
              <a:t>M</a:t>
            </a:r>
            <a:r>
              <a:rPr lang="tr-TR" sz="3200" dirty="0" smtClean="0"/>
              <a:t>üdürlüğünde </a:t>
            </a:r>
            <a:r>
              <a:rPr lang="tr-TR" sz="3200" dirty="0"/>
              <a:t>görevli </a:t>
            </a:r>
            <a:r>
              <a:rPr lang="tr-TR" sz="3200" dirty="0" smtClean="0"/>
              <a:t>diyetisyen, </a:t>
            </a:r>
            <a:r>
              <a:rPr lang="tr-TR" sz="3200" dirty="0"/>
              <a:t>diş hekimi ve </a:t>
            </a:r>
            <a:r>
              <a:rPr lang="tr-TR" sz="3200" dirty="0" err="1"/>
              <a:t>att</a:t>
            </a:r>
            <a:r>
              <a:rPr lang="tr-TR" sz="3200" dirty="0"/>
              <a:t> çalışanları tarafından </a:t>
            </a:r>
            <a:r>
              <a:rPr lang="tr-TR" sz="3200" dirty="0" smtClean="0"/>
              <a:t>diyabet</a:t>
            </a:r>
            <a:r>
              <a:rPr lang="tr-TR" sz="3200" dirty="0"/>
              <a:t>, </a:t>
            </a:r>
            <a:r>
              <a:rPr lang="tr-TR" sz="3200" dirty="0" smtClean="0"/>
              <a:t>fiziksel aktivite ve obezite</a:t>
            </a:r>
            <a:r>
              <a:rPr lang="tr-TR" sz="3200" dirty="0"/>
              <a:t>, </a:t>
            </a:r>
            <a:r>
              <a:rPr lang="tr-TR" sz="3200" dirty="0" smtClean="0"/>
              <a:t>ağız </a:t>
            </a:r>
            <a:r>
              <a:rPr lang="tr-TR" sz="3200" dirty="0"/>
              <a:t>ve diş </a:t>
            </a:r>
            <a:r>
              <a:rPr lang="tr-TR" sz="3200" dirty="0" smtClean="0"/>
              <a:t>sağlığı, ilkyardım, sigaranın zararları ve akılcı ilaç kullanımı eğitimleri </a:t>
            </a:r>
            <a:r>
              <a:rPr lang="tr-TR" sz="3200" dirty="0"/>
              <a:t>verilmektedir</a:t>
            </a:r>
            <a:r>
              <a:rPr lang="tr-TR" sz="3200" dirty="0" smtClean="0"/>
              <a:t>.</a:t>
            </a:r>
            <a:endParaRPr lang="tr-TR" sz="3200" dirty="0"/>
          </a:p>
        </p:txBody>
      </p:sp>
      <p:sp>
        <p:nvSpPr>
          <p:cNvPr id="3" name="Başlık 2"/>
          <p:cNvSpPr>
            <a:spLocks noGrp="1"/>
          </p:cNvSpPr>
          <p:nvPr>
            <p:ph type="title"/>
          </p:nvPr>
        </p:nvSpPr>
        <p:spPr>
          <a:xfrm>
            <a:off x="251520" y="570156"/>
            <a:ext cx="8640960" cy="1054250"/>
          </a:xfrm>
        </p:spPr>
        <p:txBody>
          <a:bodyPr/>
          <a:lstStyle/>
          <a:p>
            <a:r>
              <a:rPr lang="tr-TR" sz="4000" dirty="0" smtClean="0">
                <a:latin typeface="Times New Roman" panose="02020603050405020304" pitchFamily="18" charset="0"/>
                <a:cs typeface="Times New Roman" panose="02020603050405020304" pitchFamily="18" charset="0"/>
              </a:rPr>
              <a:t/>
            </a:r>
            <a:br>
              <a:rPr lang="tr-TR" sz="4000" dirty="0" smtClean="0">
                <a:latin typeface="Times New Roman" panose="02020603050405020304" pitchFamily="18" charset="0"/>
                <a:cs typeface="Times New Roman" panose="02020603050405020304" pitchFamily="18" charset="0"/>
              </a:rPr>
            </a:br>
            <a:r>
              <a:rPr lang="tr-TR" sz="4400" dirty="0" smtClean="0">
                <a:solidFill>
                  <a:srgbClr val="FF0000"/>
                </a:solidFill>
                <a:latin typeface="Times New Roman" panose="02020603050405020304" pitchFamily="18" charset="0"/>
                <a:cs typeface="Times New Roman" panose="02020603050405020304" pitchFamily="18" charset="0"/>
              </a:rPr>
              <a:t>Sağlık </a:t>
            </a:r>
            <a:r>
              <a:rPr lang="tr-TR" sz="4400" dirty="0">
                <a:solidFill>
                  <a:srgbClr val="FF0000"/>
                </a:solidFill>
                <a:latin typeface="Times New Roman" panose="02020603050405020304" pitchFamily="18" charset="0"/>
                <a:cs typeface="Times New Roman" panose="02020603050405020304" pitchFamily="18" charset="0"/>
              </a:rPr>
              <a:t>İçin Bir Derste Bizden Projesi</a:t>
            </a:r>
            <a:r>
              <a:rPr lang="tr-TR" sz="6000" dirty="0">
                <a:solidFill>
                  <a:srgbClr val="FF0000"/>
                </a:solidFill>
                <a:latin typeface="Times New Roman" panose="02020603050405020304" pitchFamily="18" charset="0"/>
                <a:cs typeface="Times New Roman" panose="02020603050405020304" pitchFamily="18" charset="0"/>
              </a:rPr>
              <a:t/>
            </a:r>
            <a:br>
              <a:rPr lang="tr-TR" sz="6000" dirty="0">
                <a:solidFill>
                  <a:srgbClr val="FF0000"/>
                </a:solidFill>
                <a:latin typeface="Times New Roman" panose="02020603050405020304" pitchFamily="18" charset="0"/>
                <a:cs typeface="Times New Roman" panose="02020603050405020304" pitchFamily="18" charset="0"/>
              </a:rPr>
            </a:br>
            <a:endParaRPr lang="tr-TR" sz="6000" dirty="0">
              <a:solidFill>
                <a:srgbClr val="FF0000"/>
              </a:solidFill>
            </a:endParaRPr>
          </a:p>
        </p:txBody>
      </p:sp>
    </p:spTree>
    <p:extLst>
      <p:ext uri="{BB962C8B-B14F-4D97-AF65-F5344CB8AC3E}">
        <p14:creationId xmlns:p14="http://schemas.microsoft.com/office/powerpoint/2010/main" val="1392221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4098" name="Picture 2" descr="C:\Users\RecepBULUT\Desktop\44237e47-e263-42af-8e7e-6a346513ad5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3" y="2780928"/>
            <a:ext cx="4194837" cy="407707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ecepBULUT\Desktop\1712ed97-a7fc-450b-b9be-2690f5987d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780928"/>
            <a:ext cx="4896124" cy="40770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RecepBULUT\Desktop\05626424-80ca-4914-a91a-ad5646954c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62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2060848"/>
            <a:ext cx="8784976" cy="4608511"/>
          </a:xfrm>
        </p:spPr>
        <p:txBody>
          <a:bodyPr>
            <a:noAutofit/>
          </a:bodyPr>
          <a:lstStyle/>
          <a:p>
            <a:r>
              <a:rPr lang="tr-TR" dirty="0" smtClean="0">
                <a:latin typeface="Times New Roman" panose="02020603050405020304" pitchFamily="18" charset="0"/>
                <a:cs typeface="Times New Roman" panose="02020603050405020304" pitchFamily="18" charset="0"/>
              </a:rPr>
              <a:t>Okul Sağlığı Hizmetleri adı altında her okulun bir idareci, bir öğretmen, bir öğrenci ve bir veliden (varsa rehber öğretmen ve hemşire) oluşan ekip oluşturması gerekmektedir bu ekibin sağlıkla ilgili tüm işlemlerde sorumlu olması. </a:t>
            </a:r>
          </a:p>
          <a:p>
            <a:r>
              <a:rPr lang="tr-TR" dirty="0" smtClean="0">
                <a:latin typeface="Times New Roman" panose="02020603050405020304" pitchFamily="18" charset="0"/>
                <a:cs typeface="Times New Roman" panose="02020603050405020304" pitchFamily="18" charset="0"/>
              </a:rPr>
              <a:t>Sağlıkla ilgili yapılan çalışmaların okulun sitesinde paylaşılması.</a:t>
            </a:r>
          </a:p>
          <a:p>
            <a:r>
              <a:rPr lang="tr-TR" dirty="0">
                <a:latin typeface="Times New Roman" panose="02020603050405020304" pitchFamily="18" charset="0"/>
                <a:cs typeface="Times New Roman" panose="02020603050405020304" pitchFamily="18" charset="0"/>
              </a:rPr>
              <a:t>İş Sağlığı ve Güvenliği adı altında okul koridorlarına bir pano konulması</a:t>
            </a:r>
            <a:r>
              <a:rPr lang="tr-TR" dirty="0" smtClean="0">
                <a:latin typeface="Times New Roman" panose="02020603050405020304" pitchFamily="18" charset="0"/>
                <a:cs typeface="Times New Roman" panose="02020603050405020304" pitchFamily="18" charset="0"/>
              </a:rPr>
              <a:t>.</a:t>
            </a:r>
          </a:p>
          <a:p>
            <a:pPr algn="just"/>
            <a:r>
              <a:rPr lang="tr-TR" dirty="0">
                <a:latin typeface="Times New Roman" panose="02020603050405020304" pitchFamily="18" charset="0"/>
                <a:cs typeface="Times New Roman" panose="02020603050405020304" pitchFamily="18" charset="0"/>
              </a:rPr>
              <a:t>İş Sağlığı ve Güvenliği kulüpleri kurularak  kulübün faaliyetlerine sağlık ve güvenlikle ilgili belirli gün ve haftaların konulması. </a:t>
            </a:r>
            <a:r>
              <a:rPr lang="tr-TR" dirty="0" smtClean="0">
                <a:latin typeface="Times New Roman" panose="02020603050405020304" pitchFamily="18" charset="0"/>
                <a:cs typeface="Times New Roman" panose="02020603050405020304" pitchFamily="18" charset="0"/>
              </a:rPr>
              <a:t>  </a:t>
            </a:r>
          </a:p>
        </p:txBody>
      </p:sp>
      <p:sp>
        <p:nvSpPr>
          <p:cNvPr id="3" name="Başlık 2"/>
          <p:cNvSpPr>
            <a:spLocks noGrp="1"/>
          </p:cNvSpPr>
          <p:nvPr>
            <p:ph type="title"/>
          </p:nvPr>
        </p:nvSpPr>
        <p:spPr/>
        <p:txBody>
          <a:bodyPr/>
          <a:lstStyle/>
          <a:p>
            <a:r>
              <a:rPr lang="tr-TR" dirty="0" smtClean="0">
                <a:solidFill>
                  <a:srgbClr val="FF0000"/>
                </a:solidFill>
              </a:rPr>
              <a:t>İstek ve Öneriler</a:t>
            </a:r>
            <a:endParaRPr lang="tr-TR" dirty="0">
              <a:solidFill>
                <a:srgbClr val="FF0000"/>
              </a:solidFill>
            </a:endParaRPr>
          </a:p>
        </p:txBody>
      </p:sp>
    </p:spTree>
    <p:extLst>
      <p:ext uri="{BB962C8B-B14F-4D97-AF65-F5344CB8AC3E}">
        <p14:creationId xmlns:p14="http://schemas.microsoft.com/office/powerpoint/2010/main" val="673298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2132857"/>
            <a:ext cx="9012831" cy="3993306"/>
          </a:xfrm>
        </p:spPr>
        <p:txBody>
          <a:bodyPr/>
          <a:lstStyle/>
          <a:p>
            <a:r>
              <a:rPr lang="tr-TR" dirty="0">
                <a:latin typeface="Times New Roman" panose="02020603050405020304" pitchFamily="18" charset="0"/>
                <a:cs typeface="Times New Roman" panose="02020603050405020304" pitchFamily="18" charset="0"/>
              </a:rPr>
              <a:t>Dönem başı toplantılarında okul </a:t>
            </a:r>
            <a:r>
              <a:rPr lang="tr-TR" dirty="0" smtClean="0">
                <a:latin typeface="Times New Roman" panose="02020603050405020304" pitchFamily="18" charset="0"/>
                <a:cs typeface="Times New Roman" panose="02020603050405020304" pitchFamily="18" charset="0"/>
              </a:rPr>
              <a:t>sağlığı ve güvenliği hizmetlerinin gündem maddesi olarak konulması.</a:t>
            </a:r>
          </a:p>
          <a:p>
            <a:r>
              <a:rPr lang="tr-TR" dirty="0" smtClean="0">
                <a:latin typeface="Times New Roman" panose="02020603050405020304" pitchFamily="18" charset="0"/>
                <a:cs typeface="Times New Roman" panose="02020603050405020304" pitchFamily="18" charset="0"/>
              </a:rPr>
              <a:t>E okul sisteminde süreğen/sürekli hastalıklar kısmına öğrenci hastalıklarının tam ve eksiksiz girilmesi.</a:t>
            </a:r>
          </a:p>
          <a:p>
            <a:r>
              <a:rPr lang="tr-TR" dirty="0" smtClean="0">
                <a:latin typeface="Times New Roman" panose="02020603050405020304" pitchFamily="18" charset="0"/>
                <a:cs typeface="Times New Roman" panose="02020603050405020304" pitchFamily="18" charset="0"/>
              </a:rPr>
              <a:t>Okul kapı ve girişleri resim, afiş, portre vb. daha güzel hale getirilmeye çalışılması.</a:t>
            </a:r>
          </a:p>
          <a:p>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p>
        </p:txBody>
      </p:sp>
      <p:sp>
        <p:nvSpPr>
          <p:cNvPr id="3" name="Başlık 2"/>
          <p:cNvSpPr>
            <a:spLocks noGrp="1"/>
          </p:cNvSpPr>
          <p:nvPr>
            <p:ph type="title"/>
          </p:nvPr>
        </p:nvSpPr>
        <p:spPr/>
        <p:txBody>
          <a:bodyPr/>
          <a:lstStyle/>
          <a:p>
            <a:r>
              <a:rPr lang="tr-TR" dirty="0">
                <a:solidFill>
                  <a:srgbClr val="FF0000"/>
                </a:solidFill>
              </a:rPr>
              <a:t>İstek ve Öneriler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725144"/>
            <a:ext cx="3851919" cy="2132856"/>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19" y="4725144"/>
            <a:ext cx="5268417" cy="2147722"/>
          </a:xfrm>
          <a:prstGeom prst="rect">
            <a:avLst/>
          </a:prstGeom>
        </p:spPr>
      </p:pic>
    </p:spTree>
    <p:extLst>
      <p:ext uri="{BB962C8B-B14F-4D97-AF65-F5344CB8AC3E}">
        <p14:creationId xmlns:p14="http://schemas.microsoft.com/office/powerpoint/2010/main" val="4071644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1988841"/>
            <a:ext cx="8784975" cy="4392488"/>
          </a:xfrm>
        </p:spPr>
        <p:txBody>
          <a:bodyPr/>
          <a:lstStyle/>
          <a:p>
            <a:r>
              <a:rPr lang="tr-TR" sz="2800" dirty="0" smtClean="0">
                <a:latin typeface="Calibri" panose="020F0502020204030204" pitchFamily="34" charset="0"/>
                <a:cs typeface="Calibri" panose="020F0502020204030204" pitchFamily="34" charset="0"/>
              </a:rPr>
              <a:t>Okul bahçelerinde öğrencilere haftada en az bir kez sabah sporu yaptırılması.</a:t>
            </a:r>
          </a:p>
          <a:p>
            <a:endParaRPr lang="tr-TR" dirty="0" smtClean="0"/>
          </a:p>
          <a:p>
            <a:endParaRPr lang="tr-TR" dirty="0"/>
          </a:p>
        </p:txBody>
      </p:sp>
      <p:sp>
        <p:nvSpPr>
          <p:cNvPr id="3" name="Başlık 2"/>
          <p:cNvSpPr>
            <a:spLocks noGrp="1"/>
          </p:cNvSpPr>
          <p:nvPr>
            <p:ph type="title"/>
          </p:nvPr>
        </p:nvSpPr>
        <p:spPr/>
        <p:txBody>
          <a:bodyPr/>
          <a:lstStyle/>
          <a:p>
            <a:r>
              <a:rPr lang="tr-TR" dirty="0">
                <a:solidFill>
                  <a:srgbClr val="FF0000"/>
                </a:solidFill>
              </a:rPr>
              <a:t>İstek ve Öneriler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068960"/>
            <a:ext cx="8784976"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2077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2708920"/>
            <a:ext cx="8856984" cy="3744416"/>
          </a:xfrm>
        </p:spPr>
        <p:txBody>
          <a:bodyPr>
            <a:normAutofit/>
          </a:bodyPr>
          <a:lstStyle/>
          <a:p>
            <a:pPr marL="0" indent="0">
              <a:buNone/>
            </a:pPr>
            <a:r>
              <a:rPr lang="tr-TR" sz="3600" dirty="0">
                <a:latin typeface="Calibri" panose="020F0502020204030204" pitchFamily="34" charset="0"/>
                <a:cs typeface="Calibri" panose="020F0502020204030204" pitchFamily="34" charset="0"/>
              </a:rPr>
              <a:t>Teşekkür eder ve kolaylıklar dileriz.</a:t>
            </a:r>
          </a:p>
          <a:p>
            <a:pPr marL="0" indent="0">
              <a:buNone/>
            </a:pPr>
            <a:endParaRPr lang="tr-TR" sz="3200" dirty="0">
              <a:solidFill>
                <a:srgbClr val="FF0000"/>
              </a:solidFill>
              <a:latin typeface="Calibri" panose="020F0502020204030204" pitchFamily="34" charset="0"/>
              <a:cs typeface="Calibri" panose="020F0502020204030204" pitchFamily="34" charset="0"/>
            </a:endParaRPr>
          </a:p>
          <a:p>
            <a:endParaRPr lang="tr-TR" sz="3200" dirty="0">
              <a:solidFill>
                <a:srgbClr val="FF0000"/>
              </a:solidFill>
              <a:latin typeface="Calibri" panose="020F0502020204030204" pitchFamily="34" charset="0"/>
              <a:cs typeface="Calibri" panose="020F0502020204030204" pitchFamily="34" charset="0"/>
            </a:endParaRPr>
          </a:p>
          <a:p>
            <a:pPr marL="0" indent="0" algn="r">
              <a:buNone/>
            </a:pPr>
            <a:r>
              <a:rPr lang="tr-TR" sz="3200" dirty="0" smtClean="0">
                <a:solidFill>
                  <a:srgbClr val="FF0000"/>
                </a:solidFill>
                <a:latin typeface="Calibri" panose="020F0502020204030204" pitchFamily="34" charset="0"/>
                <a:cs typeface="Calibri" panose="020F0502020204030204" pitchFamily="34" charset="0"/>
              </a:rPr>
              <a:t>                          </a:t>
            </a:r>
            <a:r>
              <a:rPr lang="tr-TR" sz="3200" dirty="0" smtClean="0">
                <a:solidFill>
                  <a:schemeClr val="tx1"/>
                </a:solidFill>
                <a:latin typeface="Calibri" panose="020F0502020204030204" pitchFamily="34" charset="0"/>
                <a:cs typeface="Calibri" panose="020F0502020204030204" pitchFamily="34" charset="0"/>
              </a:rPr>
              <a:t>Amasya </a:t>
            </a:r>
            <a:r>
              <a:rPr lang="tr-TR" sz="3200" dirty="0">
                <a:solidFill>
                  <a:schemeClr val="tx1"/>
                </a:solidFill>
                <a:latin typeface="Calibri" panose="020F0502020204030204" pitchFamily="34" charset="0"/>
                <a:cs typeface="Calibri" panose="020F0502020204030204" pitchFamily="34" charset="0"/>
              </a:rPr>
              <a:t>İl Milli Eğitim Müdürlüğü</a:t>
            </a:r>
          </a:p>
          <a:p>
            <a:pPr marL="0" indent="0" algn="r">
              <a:buNone/>
            </a:pPr>
            <a:r>
              <a:rPr lang="tr-TR" sz="3200" dirty="0">
                <a:solidFill>
                  <a:schemeClr val="tx1"/>
                </a:solidFill>
                <a:latin typeface="Calibri" panose="020F0502020204030204" pitchFamily="34" charset="0"/>
                <a:cs typeface="Calibri" panose="020F0502020204030204" pitchFamily="34" charset="0"/>
              </a:rPr>
              <a:t>İşyeri Sağlık ve Güvenlik </a:t>
            </a:r>
            <a:r>
              <a:rPr lang="tr-TR" sz="3200" dirty="0" smtClean="0">
                <a:solidFill>
                  <a:schemeClr val="tx1"/>
                </a:solidFill>
                <a:latin typeface="Calibri" panose="020F0502020204030204" pitchFamily="34" charset="0"/>
                <a:cs typeface="Calibri" panose="020F0502020204030204" pitchFamily="34" charset="0"/>
              </a:rPr>
              <a:t>Birimi      </a:t>
            </a:r>
          </a:p>
          <a:p>
            <a:pPr marL="0" indent="0" algn="ctr">
              <a:buNone/>
            </a:pPr>
            <a:r>
              <a:rPr lang="tr-TR" sz="3200" dirty="0" smtClean="0">
                <a:solidFill>
                  <a:srgbClr val="FF0000"/>
                </a:solidFill>
                <a:latin typeface="Calibri" panose="020F0502020204030204" pitchFamily="34" charset="0"/>
                <a:cs typeface="Calibri" panose="020F0502020204030204" pitchFamily="34" charset="0"/>
              </a:rPr>
              <a:t>                                         (amasyaisg.meb.gov.tr)          </a:t>
            </a:r>
            <a:endParaRPr lang="tr-TR" sz="3200" dirty="0"/>
          </a:p>
          <a:p>
            <a:endParaRPr lang="tr-TR" dirty="0"/>
          </a:p>
        </p:txBody>
      </p:sp>
      <p:pic>
        <p:nvPicPr>
          <p:cNvPr id="5" name="Resim 4" descr="\\AMASYA112\Paylaşım\savaş çördükoğlu\SAĞLIK İLE İLGİLİ DOSYALAR\2019\LOGO ÇALIŞMASI\images.jpg"/>
          <p:cNvPicPr/>
          <p:nvPr/>
        </p:nvPicPr>
        <p:blipFill>
          <a:blip r:embed="rId2">
            <a:extLst>
              <a:ext uri="{28A0092B-C50C-407E-A947-70E740481C1C}">
                <a14:useLocalDpi xmlns:a14="http://schemas.microsoft.com/office/drawing/2010/main" val="0"/>
              </a:ext>
            </a:extLst>
          </a:blip>
          <a:srcRect/>
          <a:stretch>
            <a:fillRect/>
          </a:stretch>
        </p:blipFill>
        <p:spPr bwMode="auto">
          <a:xfrm>
            <a:off x="3479349" y="332656"/>
            <a:ext cx="2124236" cy="1800200"/>
          </a:xfrm>
          <a:prstGeom prst="rect">
            <a:avLst/>
          </a:prstGeom>
          <a:noFill/>
          <a:ln>
            <a:noFill/>
          </a:ln>
        </p:spPr>
      </p:pic>
    </p:spTree>
    <p:extLst>
      <p:ext uri="{BB962C8B-B14F-4D97-AF65-F5344CB8AC3E}">
        <p14:creationId xmlns:p14="http://schemas.microsoft.com/office/powerpoint/2010/main" val="2385759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2132855"/>
            <a:ext cx="7761185" cy="4608513"/>
          </a:xfrm>
        </p:spPr>
        <p:txBody>
          <a:bodyPr>
            <a:noAutofit/>
          </a:bodyPr>
          <a:lstStyle/>
          <a:p>
            <a:r>
              <a:rPr lang="tr-TR" sz="2000" dirty="0">
                <a:latin typeface="Times New Roman" panose="02020603050405020304" pitchFamily="18" charset="0"/>
                <a:cs typeface="Times New Roman" panose="02020603050405020304" pitchFamily="18" charset="0"/>
              </a:rPr>
              <a:t>Okul Sağlığı Hizmetleri İşbirliği Protokolü </a:t>
            </a:r>
            <a:endParaRPr lang="tr-TR" sz="2000" dirty="0" smtClean="0">
              <a:latin typeface="Times New Roman" panose="02020603050405020304" pitchFamily="18" charset="0"/>
              <a:cs typeface="Times New Roman" panose="02020603050405020304" pitchFamily="18" charset="0"/>
            </a:endParaRPr>
          </a:p>
          <a:p>
            <a:r>
              <a:rPr lang="tr-TR" sz="2000" dirty="0" smtClean="0">
                <a:latin typeface="Times New Roman" panose="02020603050405020304" pitchFamily="18" charset="0"/>
                <a:cs typeface="Times New Roman" panose="02020603050405020304" pitchFamily="18" charset="0"/>
              </a:rPr>
              <a:t>Okulda Sağlığın Korunması ve Geliştirilmesi Programı</a:t>
            </a:r>
          </a:p>
          <a:p>
            <a:r>
              <a:rPr lang="tr-TR" sz="2000" dirty="0">
                <a:latin typeface="Times New Roman" panose="02020603050405020304" pitchFamily="18" charset="0"/>
                <a:cs typeface="Times New Roman" panose="02020603050405020304" pitchFamily="18" charset="0"/>
              </a:rPr>
              <a:t>Beyaz Bayrak Projesi </a:t>
            </a:r>
            <a:endParaRPr lang="tr-TR" sz="2000" dirty="0" smtClean="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Beslenme Dostu Okul Projesi </a:t>
            </a:r>
            <a:endParaRPr lang="tr-TR" sz="2000" dirty="0" smtClean="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Okulda Diyabet </a:t>
            </a:r>
            <a:r>
              <a:rPr lang="tr-TR" sz="2000" dirty="0" smtClean="0">
                <a:latin typeface="Times New Roman" panose="02020603050405020304" pitchFamily="18" charset="0"/>
                <a:cs typeface="Times New Roman" panose="02020603050405020304" pitchFamily="18" charset="0"/>
              </a:rPr>
              <a:t>Programı </a:t>
            </a:r>
          </a:p>
          <a:p>
            <a:r>
              <a:rPr lang="tr-TR" sz="2000" dirty="0" err="1" smtClean="0">
                <a:latin typeface="Times New Roman" panose="02020603050405020304" pitchFamily="18" charset="0"/>
                <a:cs typeface="Times New Roman" panose="02020603050405020304" pitchFamily="18" charset="0"/>
              </a:rPr>
              <a:t>Çölyakla</a:t>
            </a:r>
            <a:r>
              <a:rPr lang="tr-TR" sz="2000" dirty="0" smtClean="0">
                <a:latin typeface="Times New Roman" panose="02020603050405020304" pitchFamily="18" charset="0"/>
                <a:cs typeface="Times New Roman" panose="02020603050405020304" pitchFamily="18" charset="0"/>
              </a:rPr>
              <a:t> Mücadele</a:t>
            </a:r>
          </a:p>
          <a:p>
            <a:r>
              <a:rPr lang="tr-TR" sz="2000" dirty="0" smtClean="0">
                <a:latin typeface="Times New Roman" panose="02020603050405020304" pitchFamily="18" charset="0"/>
                <a:cs typeface="Times New Roman" panose="02020603050405020304" pitchFamily="18" charset="0"/>
              </a:rPr>
              <a:t>Gıda </a:t>
            </a:r>
            <a:r>
              <a:rPr lang="tr-TR" sz="2000" dirty="0">
                <a:latin typeface="Times New Roman" panose="02020603050405020304" pitchFamily="18" charset="0"/>
                <a:cs typeface="Times New Roman" panose="02020603050405020304" pitchFamily="18" charset="0"/>
              </a:rPr>
              <a:t>İşletmelerinde Satılacak Gıdalar ve Hijyen Yönünden Denetlenmesi </a:t>
            </a:r>
            <a:endParaRPr lang="tr-TR" sz="2000" dirty="0" smtClean="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Sağlıkla İlgili Fiziksel Uygunluk Karnesi </a:t>
            </a:r>
            <a:endParaRPr lang="tr-TR" sz="2000" dirty="0" smtClean="0">
              <a:latin typeface="Times New Roman" panose="02020603050405020304" pitchFamily="18" charset="0"/>
              <a:cs typeface="Times New Roman" panose="02020603050405020304" pitchFamily="18" charset="0"/>
            </a:endParaRPr>
          </a:p>
          <a:p>
            <a:r>
              <a:rPr lang="tr-TR" sz="2000" dirty="0" smtClean="0">
                <a:latin typeface="Times New Roman" panose="02020603050405020304" pitchFamily="18" charset="0"/>
                <a:cs typeface="Times New Roman" panose="02020603050405020304" pitchFamily="18" charset="0"/>
              </a:rPr>
              <a:t>Yeterli ve Dengeli Beslenme ve Hareketli Yaşam</a:t>
            </a:r>
          </a:p>
          <a:p>
            <a:r>
              <a:rPr lang="tr-TR" sz="2000" dirty="0" smtClean="0">
                <a:latin typeface="Times New Roman" panose="02020603050405020304" pitchFamily="18" charset="0"/>
                <a:cs typeface="Times New Roman" panose="02020603050405020304" pitchFamily="18" charset="0"/>
              </a:rPr>
              <a:t>Sağlık İçin Bir Derste Bizden Projesi</a:t>
            </a:r>
          </a:p>
        </p:txBody>
      </p:sp>
      <p:sp>
        <p:nvSpPr>
          <p:cNvPr id="3" name="Başlık 2"/>
          <p:cNvSpPr>
            <a:spLocks noGrp="1"/>
          </p:cNvSpPr>
          <p:nvPr>
            <p:ph type="title"/>
          </p:nvPr>
        </p:nvSpPr>
        <p:spPr>
          <a:xfrm>
            <a:off x="539552" y="620688"/>
            <a:ext cx="7756263" cy="1054250"/>
          </a:xfrm>
        </p:spPr>
        <p:txBody>
          <a:bodyPr>
            <a:normAutofit fontScale="90000"/>
          </a:bodyPr>
          <a:lstStyle/>
          <a:p>
            <a:r>
              <a:rPr lang="tr-TR" sz="4000" dirty="0">
                <a:solidFill>
                  <a:srgbClr val="FF0000"/>
                </a:solidFill>
                <a:latin typeface="Times New Roman" panose="02020603050405020304" pitchFamily="18" charset="0"/>
                <a:cs typeface="Times New Roman" panose="02020603050405020304" pitchFamily="18" charset="0"/>
              </a:rPr>
              <a:t>Yürütülen Çalışma, Proje, Program, Protokol</a:t>
            </a:r>
          </a:p>
        </p:txBody>
      </p:sp>
    </p:spTree>
    <p:extLst>
      <p:ext uri="{BB962C8B-B14F-4D97-AF65-F5344CB8AC3E}">
        <p14:creationId xmlns:p14="http://schemas.microsoft.com/office/powerpoint/2010/main" val="1027004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5" y="2248347"/>
            <a:ext cx="8928992" cy="2044749"/>
          </a:xfrm>
        </p:spPr>
        <p:txBody>
          <a:bodyPr>
            <a:normAutofit lnSpcReduction="10000"/>
          </a:bodyPr>
          <a:lstStyle/>
          <a:p>
            <a:r>
              <a:rPr lang="tr-TR" sz="2800" dirty="0">
                <a:latin typeface="Times New Roman" panose="02020603050405020304" pitchFamily="18" charset="0"/>
                <a:cs typeface="Times New Roman" panose="02020603050405020304" pitchFamily="18" charset="0"/>
              </a:rPr>
              <a:t>Öğrencilerin ve okul çalışanlarının sağlığının değerlendirilmesi, geliştirilmesi, sağlıklı okul yaşamının sağlanması ve sürdürülmesi, öğrenciye ve dolayısıyla topluma sağlık eğitiminin verilmesi için yapılan çalışmaların tümü olarak tanımlanmaktadır.</a:t>
            </a:r>
          </a:p>
          <a:p>
            <a:endParaRPr lang="tr-TR" dirty="0"/>
          </a:p>
        </p:txBody>
      </p:sp>
      <p:sp>
        <p:nvSpPr>
          <p:cNvPr id="3" name="Başlık 2"/>
          <p:cNvSpPr>
            <a:spLocks noGrp="1"/>
          </p:cNvSpPr>
          <p:nvPr>
            <p:ph type="title"/>
          </p:nvPr>
        </p:nvSpPr>
        <p:spPr/>
        <p:txBody>
          <a:bodyPr/>
          <a:lstStyle/>
          <a:p>
            <a:r>
              <a:rPr lang="tr-TR" sz="4800" dirty="0" smtClean="0">
                <a:solidFill>
                  <a:srgbClr val="FF0000"/>
                </a:solidFill>
              </a:rPr>
              <a:t>Okul Sağlığı Hizmetleri</a:t>
            </a:r>
            <a:endParaRPr lang="tr-TR" sz="4800" dirty="0">
              <a:solidFill>
                <a:srgbClr val="FF0000"/>
              </a:solidFill>
            </a:endParaRPr>
          </a:p>
        </p:txBody>
      </p:sp>
      <p:pic>
        <p:nvPicPr>
          <p:cNvPr id="4" name="Resim 3"/>
          <p:cNvPicPr>
            <a:picLocks noChangeAspect="1"/>
          </p:cNvPicPr>
          <p:nvPr/>
        </p:nvPicPr>
        <p:blipFill>
          <a:blip r:embed="rId2"/>
          <a:stretch>
            <a:fillRect/>
          </a:stretch>
        </p:blipFill>
        <p:spPr>
          <a:xfrm>
            <a:off x="242041" y="4437112"/>
            <a:ext cx="2299824" cy="2012269"/>
          </a:xfrm>
          <a:prstGeom prst="rect">
            <a:avLst/>
          </a:prstGeom>
        </p:spPr>
      </p:pic>
      <p:pic>
        <p:nvPicPr>
          <p:cNvPr id="5" name="Resim 4"/>
          <p:cNvPicPr>
            <a:picLocks noChangeAspect="1"/>
          </p:cNvPicPr>
          <p:nvPr/>
        </p:nvPicPr>
        <p:blipFill>
          <a:blip r:embed="rId3" cstate="print"/>
          <a:stretch>
            <a:fillRect/>
          </a:stretch>
        </p:blipFill>
        <p:spPr>
          <a:xfrm>
            <a:off x="2563952" y="4437112"/>
            <a:ext cx="2164359" cy="2012269"/>
          </a:xfrm>
          <a:prstGeom prst="rect">
            <a:avLst/>
          </a:prstGeom>
        </p:spPr>
      </p:pic>
      <p:pic>
        <p:nvPicPr>
          <p:cNvPr id="6" name="Resim 5"/>
          <p:cNvPicPr>
            <a:picLocks noChangeAspect="1"/>
          </p:cNvPicPr>
          <p:nvPr/>
        </p:nvPicPr>
        <p:blipFill rotWithShape="1">
          <a:blip r:embed="rId4"/>
          <a:srcRect l="6599" r="7382"/>
          <a:stretch/>
        </p:blipFill>
        <p:spPr>
          <a:xfrm>
            <a:off x="4728311" y="4509120"/>
            <a:ext cx="2219953" cy="1940262"/>
          </a:xfrm>
          <a:prstGeom prst="rect">
            <a:avLst/>
          </a:prstGeom>
        </p:spPr>
      </p:pic>
      <p:pic>
        <p:nvPicPr>
          <p:cNvPr id="7" name="Resim 6"/>
          <p:cNvPicPr>
            <a:picLocks noChangeAspect="1"/>
          </p:cNvPicPr>
          <p:nvPr/>
        </p:nvPicPr>
        <p:blipFill rotWithShape="1">
          <a:blip r:embed="rId5"/>
          <a:srcRect l="38395" t="30214" r="34152" b="40918"/>
          <a:stretch/>
        </p:blipFill>
        <p:spPr>
          <a:xfrm>
            <a:off x="6948265" y="4509121"/>
            <a:ext cx="2088232" cy="1940262"/>
          </a:xfrm>
          <a:prstGeom prst="rect">
            <a:avLst/>
          </a:prstGeom>
        </p:spPr>
      </p:pic>
    </p:spTree>
    <p:extLst>
      <p:ext uri="{BB962C8B-B14F-4D97-AF65-F5344CB8AC3E}">
        <p14:creationId xmlns:p14="http://schemas.microsoft.com/office/powerpoint/2010/main" val="3827511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276872"/>
            <a:ext cx="8640959" cy="4320480"/>
          </a:xfrm>
        </p:spPr>
        <p:txBody>
          <a:bodyPr>
            <a:normAutofit/>
          </a:bodyPr>
          <a:lstStyle/>
          <a:p>
            <a:r>
              <a:rPr lang="tr-TR" dirty="0" smtClean="0">
                <a:latin typeface="Times New Roman" panose="02020603050405020304" pitchFamily="18" charset="0"/>
                <a:cs typeface="Times New Roman" panose="02020603050405020304" pitchFamily="18" charset="0"/>
              </a:rPr>
              <a:t> Ülkemizde 65.568 okul/kurum</a:t>
            </a:r>
          </a:p>
          <a:p>
            <a:r>
              <a:rPr lang="tr-TR" dirty="0" smtClean="0">
                <a:latin typeface="Times New Roman" panose="02020603050405020304" pitchFamily="18" charset="0"/>
                <a:cs typeface="Times New Roman" panose="02020603050405020304" pitchFamily="18" charset="0"/>
              </a:rPr>
              <a:t>4-18 yaş grubu 17.885.248 öğrenci</a:t>
            </a:r>
          </a:p>
          <a:p>
            <a:r>
              <a:rPr lang="tr-TR" b="1" dirty="0" smtClean="0">
                <a:latin typeface="Times New Roman" panose="02020603050405020304" pitchFamily="18" charset="0"/>
                <a:cs typeface="Times New Roman" panose="02020603050405020304" pitchFamily="18" charset="0"/>
              </a:rPr>
              <a:t>Okul çocukları nüfusumuzun %22 sini oluşturuyor.</a:t>
            </a:r>
          </a:p>
          <a:p>
            <a:r>
              <a:rPr lang="tr-TR" dirty="0" smtClean="0">
                <a:latin typeface="Times New Roman" panose="02020603050405020304" pitchFamily="18" charset="0"/>
                <a:cs typeface="Times New Roman" panose="02020603050405020304" pitchFamily="18" charset="0"/>
              </a:rPr>
              <a:t>Bu </a:t>
            </a:r>
            <a:r>
              <a:rPr lang="tr-TR" dirty="0">
                <a:latin typeface="Times New Roman" panose="02020603050405020304" pitchFamily="18" charset="0"/>
                <a:cs typeface="Times New Roman" panose="02020603050405020304" pitchFamily="18" charset="0"/>
              </a:rPr>
              <a:t>dönemde alınacak koruyucu önlemler  yaşam boyu yararlı </a:t>
            </a:r>
            <a:r>
              <a:rPr lang="tr-TR" dirty="0" smtClean="0">
                <a:latin typeface="Times New Roman" panose="02020603050405020304" pitchFamily="18" charset="0"/>
                <a:cs typeface="Times New Roman" panose="02020603050405020304" pitchFamily="18" charset="0"/>
              </a:rPr>
              <a:t>olacaktır.</a:t>
            </a:r>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Bulaşıcı </a:t>
            </a:r>
            <a:r>
              <a:rPr lang="tr-TR" dirty="0">
                <a:latin typeface="Times New Roman" panose="02020603050405020304" pitchFamily="18" charset="0"/>
                <a:cs typeface="Times New Roman" panose="02020603050405020304" pitchFamily="18" charset="0"/>
              </a:rPr>
              <a:t>hastalıkların görülme ve yayılma </a:t>
            </a:r>
            <a:r>
              <a:rPr lang="tr-TR" dirty="0" smtClean="0">
                <a:latin typeface="Times New Roman" panose="02020603050405020304" pitchFamily="18" charset="0"/>
                <a:cs typeface="Times New Roman" panose="02020603050405020304" pitchFamily="18" charset="0"/>
              </a:rPr>
              <a:t>hızının aşılama </a:t>
            </a:r>
            <a:r>
              <a:rPr lang="tr-TR" dirty="0">
                <a:latin typeface="Times New Roman" panose="02020603050405020304" pitchFamily="18" charset="0"/>
                <a:cs typeface="Times New Roman" panose="02020603050405020304" pitchFamily="18" charset="0"/>
              </a:rPr>
              <a:t>gibi  koruyucu </a:t>
            </a:r>
            <a:r>
              <a:rPr lang="tr-TR" dirty="0" smtClean="0">
                <a:latin typeface="Times New Roman" panose="02020603050405020304" pitchFamily="18" charset="0"/>
                <a:cs typeface="Times New Roman" panose="02020603050405020304" pitchFamily="18" charset="0"/>
              </a:rPr>
              <a:t>önlemlerle önüne geçilmesi sağlanacaktır</a:t>
            </a:r>
            <a:r>
              <a:rPr lang="tr-TR" dirty="0" smtClean="0">
                <a:latin typeface="Arial" panose="020B0604020202020204" pitchFamily="34" charset="0"/>
                <a:cs typeface="Arial" panose="020B0604020202020204" pitchFamily="34" charset="0"/>
              </a:rPr>
              <a:t>.</a:t>
            </a:r>
            <a:endParaRPr lang="tr-TR" dirty="0">
              <a:latin typeface="Arial" panose="020B0604020202020204" pitchFamily="34" charset="0"/>
              <a:cs typeface="Arial" panose="020B0604020202020204" pitchFamily="34" charset="0"/>
            </a:endParaRPr>
          </a:p>
          <a:p>
            <a:r>
              <a:rPr lang="tr-TR" dirty="0">
                <a:latin typeface="Times New Roman" panose="02020603050405020304" pitchFamily="18" charset="0"/>
                <a:cs typeface="Times New Roman" panose="02020603050405020304" pitchFamily="18" charset="0"/>
              </a:rPr>
              <a:t>Erken fark edilen büyüme-gelişme  bozukluklarının önüne geçmek daha kolay olacaktır. </a:t>
            </a:r>
          </a:p>
          <a:p>
            <a:endParaRPr lang="tr-TR" dirty="0"/>
          </a:p>
        </p:txBody>
      </p:sp>
      <p:pic>
        <p:nvPicPr>
          <p:cNvPr id="4" name="Resim 3"/>
          <p:cNvPicPr>
            <a:picLocks noChangeAspect="1"/>
          </p:cNvPicPr>
          <p:nvPr/>
        </p:nvPicPr>
        <p:blipFill>
          <a:blip r:embed="rId2"/>
          <a:stretch>
            <a:fillRect/>
          </a:stretch>
        </p:blipFill>
        <p:spPr>
          <a:xfrm>
            <a:off x="323528" y="692696"/>
            <a:ext cx="8568952" cy="893889"/>
          </a:xfrm>
          <a:prstGeom prst="rect">
            <a:avLst/>
          </a:prstGeom>
        </p:spPr>
      </p:pic>
    </p:spTree>
    <p:extLst>
      <p:ext uri="{BB962C8B-B14F-4D97-AF65-F5344CB8AC3E}">
        <p14:creationId xmlns:p14="http://schemas.microsoft.com/office/powerpoint/2010/main" val="1498524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132856"/>
            <a:ext cx="8712968" cy="4392487"/>
          </a:xfrm>
        </p:spPr>
        <p:txBody>
          <a:bodyPr>
            <a:normAutofit fontScale="25000" lnSpcReduction="20000"/>
          </a:bodyPr>
          <a:lstStyle/>
          <a:p>
            <a:r>
              <a:rPr lang="tr-TR" sz="11200" dirty="0" smtClean="0">
                <a:solidFill>
                  <a:srgbClr val="7030A0"/>
                </a:solidFill>
              </a:rPr>
              <a:t>Okul Yönetiminin Hazırlanacağı Dosya İçerisinde:</a:t>
            </a:r>
          </a:p>
          <a:p>
            <a:pPr marL="0" indent="0">
              <a:buNone/>
            </a:pPr>
            <a:r>
              <a:rPr lang="tr-TR" sz="9600" dirty="0" smtClean="0">
                <a:latin typeface="Times New Roman" panose="02020603050405020304" pitchFamily="18" charset="0"/>
                <a:cs typeface="Times New Roman" panose="02020603050405020304" pitchFamily="18" charset="0"/>
              </a:rPr>
              <a:t>- Okul sağlığı yönetim ekibi</a:t>
            </a:r>
          </a:p>
          <a:p>
            <a:pPr marL="0" indent="0">
              <a:buNone/>
            </a:pPr>
            <a:r>
              <a:rPr lang="tr-TR" sz="9600" dirty="0" smtClean="0">
                <a:latin typeface="Times New Roman" panose="02020603050405020304" pitchFamily="18" charset="0"/>
                <a:cs typeface="Times New Roman" panose="02020603050405020304" pitchFamily="18" charset="0"/>
              </a:rPr>
              <a:t>- Okula özgü okul sağlığı planı</a:t>
            </a:r>
          </a:p>
          <a:p>
            <a:pPr marL="0" indent="0">
              <a:buNone/>
            </a:pPr>
            <a:r>
              <a:rPr lang="tr-TR" sz="9600" dirty="0" smtClean="0">
                <a:latin typeface="Times New Roman" panose="02020603050405020304" pitchFamily="18" charset="0"/>
                <a:cs typeface="Times New Roman" panose="02020603050405020304" pitchFamily="18" charset="0"/>
              </a:rPr>
              <a:t>- Öğrenci muayene, aşı, tarama sayısal verileri</a:t>
            </a:r>
          </a:p>
          <a:p>
            <a:pPr marL="0" indent="0">
              <a:buNone/>
            </a:pPr>
            <a:r>
              <a:rPr lang="tr-TR" sz="9600" dirty="0" smtClean="0">
                <a:latin typeface="Times New Roman" panose="02020603050405020304" pitchFamily="18" charset="0"/>
                <a:cs typeface="Times New Roman" panose="02020603050405020304" pitchFamily="18" charset="0"/>
              </a:rPr>
              <a:t>- Rehberlik hizmetleri planı</a:t>
            </a:r>
          </a:p>
          <a:p>
            <a:pPr marL="0" indent="0">
              <a:buNone/>
            </a:pPr>
            <a:r>
              <a:rPr lang="tr-TR" sz="9600" dirty="0" smtClean="0">
                <a:latin typeface="Times New Roman" panose="02020603050405020304" pitchFamily="18" charset="0"/>
                <a:cs typeface="Times New Roman" panose="02020603050405020304" pitchFamily="18" charset="0"/>
              </a:rPr>
              <a:t>- Sağlıkla ilgili </a:t>
            </a:r>
            <a:r>
              <a:rPr lang="tr-TR" sz="9600" dirty="0">
                <a:latin typeface="Times New Roman" panose="02020603050405020304" pitchFamily="18" charset="0"/>
                <a:cs typeface="Times New Roman" panose="02020603050405020304" pitchFamily="18" charset="0"/>
              </a:rPr>
              <a:t>ö</a:t>
            </a:r>
            <a:r>
              <a:rPr lang="tr-TR" sz="9600" dirty="0" smtClean="0">
                <a:latin typeface="Times New Roman" panose="02020603050405020304" pitchFamily="18" charset="0"/>
                <a:cs typeface="Times New Roman" panose="02020603050405020304" pitchFamily="18" charset="0"/>
              </a:rPr>
              <a:t>ğrenci, öğretmen, çalışan ve velilere yönelik yapılan çalışmalar</a:t>
            </a:r>
          </a:p>
          <a:p>
            <a:pPr marL="0" indent="0">
              <a:buNone/>
            </a:pPr>
            <a:r>
              <a:rPr lang="tr-TR" sz="9600" dirty="0" smtClean="0">
                <a:latin typeface="Times New Roman" panose="02020603050405020304" pitchFamily="18" charset="0"/>
                <a:cs typeface="Times New Roman" panose="02020603050405020304" pitchFamily="18" charset="0"/>
              </a:rPr>
              <a:t>- Plan kapsamında yapılan faaliyetlere ait belge, fotoğraf, broşür  vb.</a:t>
            </a:r>
          </a:p>
          <a:p>
            <a:pPr marL="0" indent="0">
              <a:buNone/>
            </a:pPr>
            <a:r>
              <a:rPr lang="tr-TR" sz="9600" dirty="0" smtClean="0">
                <a:latin typeface="Times New Roman" panose="02020603050405020304" pitchFamily="18" charset="0"/>
                <a:cs typeface="Times New Roman" panose="02020603050405020304" pitchFamily="18" charset="0"/>
              </a:rPr>
              <a:t>- Kantin, yemekhane, kooperatif  çalışanlara ait hijyen eğitim belgesi</a:t>
            </a:r>
          </a:p>
          <a:p>
            <a:pPr marL="0" indent="0">
              <a:buNone/>
            </a:pPr>
            <a:r>
              <a:rPr lang="tr-TR" sz="9600" dirty="0" smtClean="0">
                <a:latin typeface="Times New Roman" panose="02020603050405020304" pitchFamily="18" charset="0"/>
                <a:cs typeface="Times New Roman" panose="02020603050405020304" pitchFamily="18" charset="0"/>
              </a:rPr>
              <a:t>- Aylık kantin/</a:t>
            </a:r>
            <a:r>
              <a:rPr lang="tr-TR" sz="9600" dirty="0">
                <a:latin typeface="Times New Roman" panose="02020603050405020304" pitchFamily="18" charset="0"/>
                <a:cs typeface="Times New Roman" panose="02020603050405020304" pitchFamily="18" charset="0"/>
              </a:rPr>
              <a:t> </a:t>
            </a:r>
            <a:r>
              <a:rPr lang="tr-TR" sz="9600" dirty="0" smtClean="0">
                <a:latin typeface="Times New Roman" panose="02020603050405020304" pitchFamily="18" charset="0"/>
                <a:cs typeface="Times New Roman" panose="02020603050405020304" pitchFamily="18" charset="0"/>
              </a:rPr>
              <a:t>kooperatif yemekhane gıda </a:t>
            </a:r>
            <a:r>
              <a:rPr lang="tr-TR" sz="9600" dirty="0">
                <a:latin typeface="Times New Roman" panose="02020603050405020304" pitchFamily="18" charset="0"/>
                <a:cs typeface="Times New Roman" panose="02020603050405020304" pitchFamily="18" charset="0"/>
              </a:rPr>
              <a:t>d</a:t>
            </a:r>
            <a:r>
              <a:rPr lang="tr-TR" sz="9600" dirty="0" smtClean="0">
                <a:latin typeface="Times New Roman" panose="02020603050405020304" pitchFamily="18" charset="0"/>
                <a:cs typeface="Times New Roman" panose="02020603050405020304" pitchFamily="18" charset="0"/>
              </a:rPr>
              <a:t>enetim formları</a:t>
            </a:r>
          </a:p>
          <a:p>
            <a:pPr marL="0" indent="0">
              <a:buNone/>
            </a:pPr>
            <a:r>
              <a:rPr lang="tr-TR" sz="9600" dirty="0" smtClean="0">
                <a:latin typeface="Times New Roman" panose="02020603050405020304" pitchFamily="18" charset="0"/>
                <a:cs typeface="Times New Roman" panose="02020603050405020304" pitchFamily="18" charset="0"/>
              </a:rPr>
              <a:t>- Personel (öğretmen, idareci) ilkyardım </a:t>
            </a:r>
            <a:r>
              <a:rPr lang="tr-TR" sz="9600" dirty="0">
                <a:latin typeface="Times New Roman" panose="02020603050405020304" pitchFamily="18" charset="0"/>
                <a:cs typeface="Times New Roman" panose="02020603050405020304" pitchFamily="18" charset="0"/>
              </a:rPr>
              <a:t>s</a:t>
            </a:r>
            <a:r>
              <a:rPr lang="tr-TR" sz="9600" dirty="0" smtClean="0">
                <a:latin typeface="Times New Roman" panose="02020603050405020304" pitchFamily="18" charset="0"/>
                <a:cs typeface="Times New Roman" panose="02020603050405020304" pitchFamily="18" charset="0"/>
              </a:rPr>
              <a:t>ertifikası</a:t>
            </a:r>
          </a:p>
          <a:p>
            <a:pPr marL="0" indent="0">
              <a:buNone/>
            </a:pPr>
            <a:r>
              <a:rPr lang="tr-TR" sz="9600" dirty="0" smtClean="0">
                <a:latin typeface="Times New Roman" panose="02020603050405020304" pitchFamily="18" charset="0"/>
                <a:cs typeface="Times New Roman" panose="02020603050405020304" pitchFamily="18" charset="0"/>
              </a:rPr>
              <a:t>- Beyaz bayrak ve beslenme </a:t>
            </a:r>
            <a:r>
              <a:rPr lang="tr-TR" sz="9600" dirty="0">
                <a:latin typeface="Times New Roman" panose="02020603050405020304" pitchFamily="18" charset="0"/>
                <a:cs typeface="Times New Roman" panose="02020603050405020304" pitchFamily="18" charset="0"/>
              </a:rPr>
              <a:t>d</a:t>
            </a:r>
            <a:r>
              <a:rPr lang="tr-TR" sz="9600" dirty="0" smtClean="0">
                <a:latin typeface="Times New Roman" panose="02020603050405020304" pitchFamily="18" charset="0"/>
                <a:cs typeface="Times New Roman" panose="02020603050405020304" pitchFamily="18" charset="0"/>
              </a:rPr>
              <a:t>ostu okul sertifikaları</a:t>
            </a:r>
            <a:endParaRPr lang="tr-TR" sz="9600" dirty="0">
              <a:latin typeface="Times New Roman" panose="02020603050405020304" pitchFamily="18" charset="0"/>
              <a:cs typeface="Times New Roman" panose="02020603050405020304" pitchFamily="18" charset="0"/>
            </a:endParaRPr>
          </a:p>
        </p:txBody>
      </p:sp>
      <p:sp>
        <p:nvSpPr>
          <p:cNvPr id="3" name="Başlık 2"/>
          <p:cNvSpPr>
            <a:spLocks noGrp="1"/>
          </p:cNvSpPr>
          <p:nvPr>
            <p:ph type="title"/>
          </p:nvPr>
        </p:nvSpPr>
        <p:spPr/>
        <p:txBody>
          <a:bodyPr>
            <a:normAutofit fontScale="90000"/>
          </a:bodyPr>
          <a:lstStyle/>
          <a:p>
            <a:r>
              <a:rPr lang="tr-TR" sz="4400" dirty="0" smtClean="0">
                <a:solidFill>
                  <a:srgbClr val="FF0000"/>
                </a:solidFill>
              </a:rPr>
              <a:t>Okulda Sağlığın Korunması ve Geliştirilmesi</a:t>
            </a:r>
            <a:endParaRPr lang="tr-TR" sz="4400" dirty="0">
              <a:solidFill>
                <a:srgbClr val="FF0000"/>
              </a:solidFill>
            </a:endParaRPr>
          </a:p>
        </p:txBody>
      </p:sp>
    </p:spTree>
    <p:extLst>
      <p:ext uri="{BB962C8B-B14F-4D97-AF65-F5344CB8AC3E}">
        <p14:creationId xmlns:p14="http://schemas.microsoft.com/office/powerpoint/2010/main" val="480798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Bakanlığımıza bağlı örgün ve yaygın eğitim kurumlarının </a:t>
            </a:r>
            <a:r>
              <a:rPr lang="tr-TR" dirty="0">
                <a:solidFill>
                  <a:srgbClr val="7030A0"/>
                </a:solidFill>
                <a:latin typeface="Times New Roman" panose="02020603050405020304" pitchFamily="18" charset="0"/>
                <a:cs typeface="Times New Roman" panose="02020603050405020304" pitchFamily="18" charset="0"/>
              </a:rPr>
              <a:t>temizlik ve hijyen konusunda teşvik edilmesi, okul sağlığının daha iyi düzeye çıkarılması, yaşam kalitesinin yükseltilmesi ve yeterli eğitim almış sağlıklı nesiller yetiştirilmesi amacıyla</a:t>
            </a:r>
            <a:r>
              <a:rPr lang="tr-TR" dirty="0">
                <a:latin typeface="Times New Roman" panose="02020603050405020304" pitchFamily="18" charset="0"/>
                <a:cs typeface="Times New Roman" panose="02020603050405020304" pitchFamily="18" charset="0"/>
              </a:rPr>
              <a:t> 03.08.2006 tarihinde Bakanlığımız ile </a:t>
            </a:r>
            <a:r>
              <a:rPr lang="tr-TR" dirty="0" smtClean="0">
                <a:latin typeface="Times New Roman" panose="02020603050405020304" pitchFamily="18" charset="0"/>
                <a:cs typeface="Times New Roman" panose="02020603050405020304" pitchFamily="18" charset="0"/>
              </a:rPr>
              <a:t>Sağlık Bakanlığı </a:t>
            </a:r>
            <a:r>
              <a:rPr lang="tr-TR" dirty="0">
                <a:latin typeface="Times New Roman" panose="02020603050405020304" pitchFamily="18" charset="0"/>
                <a:cs typeface="Times New Roman" panose="02020603050405020304" pitchFamily="18" charset="0"/>
              </a:rPr>
              <a:t>arasında “Beyaz Bayrak İşbirliği Protokolü” imzalanmış olup süresi dolan protokol 10.11.2010 ve 05.06.2015 tarihlerinde yeniden imzalanarak uygulamaya konulmuştur.</a:t>
            </a:r>
          </a:p>
          <a:p>
            <a:endParaRPr lang="tr-TR" dirty="0"/>
          </a:p>
        </p:txBody>
      </p:sp>
      <p:sp>
        <p:nvSpPr>
          <p:cNvPr id="6" name="Başlık 5"/>
          <p:cNvSpPr>
            <a:spLocks noGrp="1"/>
          </p:cNvSpPr>
          <p:nvPr>
            <p:ph type="title"/>
          </p:nvPr>
        </p:nvSpPr>
        <p:spPr/>
        <p:txBody>
          <a:bodyPr/>
          <a:lstStyle/>
          <a:p>
            <a:pPr algn="r"/>
            <a:r>
              <a:rPr lang="tr-TR" dirty="0" smtClean="0">
                <a:solidFill>
                  <a:srgbClr val="FF0000"/>
                </a:solidFill>
              </a:rPr>
              <a:t>Beyaz Bayrak Projesi</a:t>
            </a:r>
            <a:endParaRPr lang="tr-TR" dirty="0">
              <a:solidFill>
                <a:srgbClr val="FF0000"/>
              </a:solidFill>
            </a:endParaRPr>
          </a:p>
        </p:txBody>
      </p:sp>
      <p:pic>
        <p:nvPicPr>
          <p:cNvPr id="9" name="Resim 8"/>
          <p:cNvPicPr>
            <a:picLocks noChangeAspect="1"/>
          </p:cNvPicPr>
          <p:nvPr/>
        </p:nvPicPr>
        <p:blipFill>
          <a:blip r:embed="rId2"/>
          <a:stretch>
            <a:fillRect/>
          </a:stretch>
        </p:blipFill>
        <p:spPr>
          <a:xfrm>
            <a:off x="6732240" y="5215505"/>
            <a:ext cx="2393504" cy="1642495"/>
          </a:xfrm>
          <a:prstGeom prst="rect">
            <a:avLst/>
          </a:prstGeom>
        </p:spPr>
      </p:pic>
      <p:pic>
        <p:nvPicPr>
          <p:cNvPr id="7" name="Picture 2" descr="C:\Users\RecepBULUT\Desktop\Beyaz-Bayra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979712" cy="19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173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1" y="2348880"/>
            <a:ext cx="8712968" cy="4176464"/>
          </a:xfrm>
        </p:spPr>
        <p:txBody>
          <a:bodyPr>
            <a:normAutofit/>
          </a:bodyPr>
          <a:lstStyle/>
          <a:p>
            <a:r>
              <a:rPr lang="tr-TR" sz="3200" dirty="0" smtClean="0">
                <a:latin typeface="Times New Roman" panose="02020603050405020304" pitchFamily="18" charset="0"/>
                <a:cs typeface="Times New Roman" panose="02020603050405020304" pitchFamily="18" charset="0"/>
              </a:rPr>
              <a:t>Bu kapsamda ilimizde 2017 yılından itibaren toplamda </a:t>
            </a:r>
            <a:r>
              <a:rPr lang="tr-TR" sz="3200" dirty="0" smtClean="0">
                <a:solidFill>
                  <a:srgbClr val="7030A0"/>
                </a:solidFill>
                <a:latin typeface="Times New Roman" panose="02020603050405020304" pitchFamily="18" charset="0"/>
                <a:cs typeface="Times New Roman" panose="02020603050405020304" pitchFamily="18" charset="0"/>
              </a:rPr>
              <a:t>298</a:t>
            </a:r>
            <a:r>
              <a:rPr lang="tr-TR" sz="3200" dirty="0" smtClean="0">
                <a:latin typeface="Times New Roman" panose="02020603050405020304" pitchFamily="18" charset="0"/>
                <a:cs typeface="Times New Roman" panose="02020603050405020304" pitchFamily="18" charset="0"/>
              </a:rPr>
              <a:t> tane okul/kurumumuz beyaz bayrak almıştır. </a:t>
            </a:r>
          </a:p>
          <a:p>
            <a:r>
              <a:rPr lang="tr-TR" sz="3200" dirty="0" smtClean="0">
                <a:latin typeface="Times New Roman" panose="02020603050405020304" pitchFamily="18" charset="0"/>
                <a:cs typeface="Times New Roman" panose="02020603050405020304" pitchFamily="18" charset="0"/>
              </a:rPr>
              <a:t>Türkiye geneli iller sıralamasında 5. sıradayız.</a:t>
            </a:r>
          </a:p>
          <a:p>
            <a:pPr marL="0" indent="0">
              <a:buNone/>
            </a:pPr>
            <a:r>
              <a:rPr lang="tr-TR" sz="32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54661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67544" y="570156"/>
            <a:ext cx="8208912" cy="1054250"/>
          </a:xfrm>
        </p:spPr>
        <p:txBody>
          <a:bodyPr/>
          <a:lstStyle/>
          <a:p>
            <a:pPr algn="l"/>
            <a:r>
              <a:rPr lang="tr-TR" dirty="0" smtClean="0">
                <a:solidFill>
                  <a:srgbClr val="FF0000"/>
                </a:solidFill>
              </a:rPr>
              <a:t>Beyaz Bayrak Denetimleri</a:t>
            </a:r>
            <a:endParaRPr lang="tr-TR" dirty="0">
              <a:solidFill>
                <a:srgbClr val="FF0000"/>
              </a:solidFill>
            </a:endParaRPr>
          </a:p>
        </p:txBody>
      </p:sp>
      <p:pic>
        <p:nvPicPr>
          <p:cNvPr id="1026" name="Picture 2" descr="C:\Users\RecepBULUT\Desktop\59a7e146-4779-4185-ac50-def5cf4adb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808"/>
            <a:ext cx="4572000" cy="51571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ecepBULUT\Desktop\9250fe45-ef12-4150-a0f5-a93de6d936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00808"/>
            <a:ext cx="4537720" cy="515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4178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lt">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1004</TotalTime>
  <Words>1027</Words>
  <Application>Microsoft Office PowerPoint</Application>
  <PresentationFormat>Ekran Gösterisi (4:3)</PresentationFormat>
  <Paragraphs>94</Paragraphs>
  <Slides>26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26</vt:i4>
      </vt:variant>
    </vt:vector>
  </HeadingPairs>
  <TitlesOfParts>
    <vt:vector size="32" baseType="lpstr">
      <vt:lpstr>Arial</vt:lpstr>
      <vt:lpstr>Book Antiqua</vt:lpstr>
      <vt:lpstr>Calibri</vt:lpstr>
      <vt:lpstr>Times New Roman</vt:lpstr>
      <vt:lpstr>Wingdings</vt:lpstr>
      <vt:lpstr>Cilt</vt:lpstr>
      <vt:lpstr>       Sağlam kafa sağlam vücutta bulunur.             M. Kemal ATATÜRK</vt:lpstr>
      <vt:lpstr>PowerPoint Sunusu</vt:lpstr>
      <vt:lpstr>Yürütülen Çalışma, Proje, Program, Protokol</vt:lpstr>
      <vt:lpstr>Okul Sağlığı Hizmetleri</vt:lpstr>
      <vt:lpstr>PowerPoint Sunusu</vt:lpstr>
      <vt:lpstr>Okulda Sağlığın Korunması ve Geliştirilmesi</vt:lpstr>
      <vt:lpstr>Beyaz Bayrak Projesi</vt:lpstr>
      <vt:lpstr>PowerPoint Sunusu</vt:lpstr>
      <vt:lpstr>Beyaz Bayrak Denetimleri</vt:lpstr>
      <vt:lpstr>Beslenme Dostu Okul Projesi</vt:lpstr>
      <vt:lpstr>PowerPoint Sunusu</vt:lpstr>
      <vt:lpstr>PowerPoint Sunusu</vt:lpstr>
      <vt:lpstr>Okulda Diyabet Programı</vt:lpstr>
      <vt:lpstr>PowerPoint Sunusu</vt:lpstr>
      <vt:lpstr>Obezite, Yeterli ve Dengeli Beslenme ve Fiziksel Aktivite</vt:lpstr>
      <vt:lpstr>Çölyakla Mücadele</vt:lpstr>
      <vt:lpstr>PowerPoint Sunusu</vt:lpstr>
      <vt:lpstr>Çölyakla Mücadele İle İlgili Verilen Eğitimler</vt:lpstr>
      <vt:lpstr>Gıda İşletmelerinde Satılacak Gıdalar ve Hijyen Yönünden Denetlenmesi </vt:lpstr>
      <vt:lpstr>Sağlıkla İlgili Fiziksel Uygunluk Karnesi</vt:lpstr>
      <vt:lpstr> Sağlık İçin Bir Derste Bizden Projesi </vt:lpstr>
      <vt:lpstr>PowerPoint Sunusu</vt:lpstr>
      <vt:lpstr>İstek ve Öneriler</vt:lpstr>
      <vt:lpstr>İstek ve Öneriler</vt:lpstr>
      <vt:lpstr>İstek ve Öneriler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İşyeri Sağlık  ve  Güvenlik Birimi</dc:title>
  <dc:creator>RecepBULUT</dc:creator>
  <cp:lastModifiedBy>SavasCORDUKOGLU</cp:lastModifiedBy>
  <cp:revision>210</cp:revision>
  <dcterms:created xsi:type="dcterms:W3CDTF">2019-03-04T08:02:15Z</dcterms:created>
  <dcterms:modified xsi:type="dcterms:W3CDTF">2020-03-02T10:12:10Z</dcterms:modified>
</cp:coreProperties>
</file>