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77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4D37F-6C9C-46DA-924B-9DEF5BEFEEF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F2183-6E31-42B4-90A0-C59B11CE99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61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F2183-6E31-42B4-90A0-C59B11CE992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662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okulsagligi.meb.gov.tr/meb_iys_dosyalar/2017_03/24172657_OKUL_SAYLIYININ_KORUNMASI_VE_GELYYTYRLMESY_PROGRAMI_UYGULAMA_KILAVUZU_3256836380940747639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3212976"/>
            <a:ext cx="7772400" cy="1872208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Okulda Sağlığın Korunması ve Geliştirilmesi Programı</a:t>
            </a:r>
            <a:endParaRPr lang="tr-TR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RecepBULUT\Desktop\okul_saglig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936"/>
            <a:ext cx="3744416" cy="290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ecepBULUT\Desktop\sağlı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6" y="18936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ecepBULUT\Desktop\me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33723"/>
            <a:ext cx="2427281" cy="143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6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Değerlendirme</a:t>
            </a:r>
            <a:endParaRPr lang="tr-TR" sz="5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Form-2 Okul Değerlendirme Formu;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467225"/>
              </p:ext>
            </p:extLst>
          </p:nvPr>
        </p:nvGraphicFramePr>
        <p:xfrm>
          <a:off x="755576" y="2060848"/>
          <a:ext cx="7632848" cy="324035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566000">
                <a:tc>
                  <a:txBody>
                    <a:bodyPr/>
                    <a:lstStyle/>
                    <a:p>
                      <a:r>
                        <a:rPr lang="tr-TR" dirty="0" smtClean="0"/>
                        <a:t>İl: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İlçe: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66000">
                <a:tc>
                  <a:txBody>
                    <a:bodyPr/>
                    <a:lstStyle/>
                    <a:p>
                      <a:r>
                        <a:rPr lang="tr-TR" dirty="0" smtClean="0"/>
                        <a:t>Okul Adı: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Okul Türü: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66000">
                <a:tc>
                  <a:txBody>
                    <a:bodyPr/>
                    <a:lstStyle/>
                    <a:p>
                      <a:r>
                        <a:rPr lang="tr-TR" dirty="0" smtClean="0"/>
                        <a:t>Pansiyon: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Var       Yok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Okul Kademesi: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76358">
                <a:tc>
                  <a:txBody>
                    <a:bodyPr/>
                    <a:lstStyle/>
                    <a:p>
                      <a:r>
                        <a:rPr lang="tr-TR" dirty="0" smtClean="0"/>
                        <a:t>Eğitim-Öğretim Yılı/Dönemi: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Değerlendirme Tarihi: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66000">
                <a:tc>
                  <a:txBody>
                    <a:bodyPr/>
                    <a:lstStyle/>
                    <a:p>
                      <a:r>
                        <a:rPr lang="tr-TR" dirty="0" smtClean="0"/>
                        <a:t>Adres: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Telefon: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063851"/>
              </p:ext>
            </p:extLst>
          </p:nvPr>
        </p:nvGraphicFramePr>
        <p:xfrm>
          <a:off x="3131840" y="3284984"/>
          <a:ext cx="288032" cy="365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8032"/>
              </a:tblGrid>
              <a:tr h="28803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70014"/>
              </p:ext>
            </p:extLst>
          </p:nvPr>
        </p:nvGraphicFramePr>
        <p:xfrm>
          <a:off x="4067944" y="3284984"/>
          <a:ext cx="311696" cy="365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1696"/>
              </a:tblGrid>
              <a:tr h="2318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9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Form-2 Okul Değerlendirme Formu</a:t>
            </a:r>
            <a:r>
              <a:rPr lang="tr-TR" dirty="0" smtClean="0">
                <a:solidFill>
                  <a:srgbClr val="FF0000"/>
                </a:solidFill>
              </a:rPr>
              <a:t>;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2.a Öğrenci Sayısı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626405"/>
              </p:ext>
            </p:extLst>
          </p:nvPr>
        </p:nvGraphicFramePr>
        <p:xfrm>
          <a:off x="467544" y="2492896"/>
          <a:ext cx="7704856" cy="720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70485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Okulda Öğrenim görmekte Olan Öğrenci Sayıları</a:t>
                      </a:r>
                      <a:endParaRPr lang="tr-TR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569101"/>
              </p:ext>
            </p:extLst>
          </p:nvPr>
        </p:nvGraphicFramePr>
        <p:xfrm>
          <a:off x="467544" y="3212976"/>
          <a:ext cx="7704856" cy="23042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4216"/>
                <a:gridCol w="1908212"/>
                <a:gridCol w="1926214"/>
                <a:gridCol w="1926214"/>
              </a:tblGrid>
              <a:tr h="576064">
                <a:tc>
                  <a:txBody>
                    <a:bodyPr/>
                    <a:lstStyle/>
                    <a:p>
                      <a:r>
                        <a:rPr lang="tr-TR" dirty="0" smtClean="0"/>
                        <a:t>Öğrenci Sayıları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Gündüzlü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Pansiyonlu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tr-TR" dirty="0" smtClean="0"/>
                        <a:t>Kız Öğrenci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tr-TR" dirty="0" smtClean="0"/>
                        <a:t>Erkek Öğrenci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tr-TR" dirty="0" smtClean="0"/>
                        <a:t>Toplam Öğrenci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9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Form-2 Okul Değerlendirme Formu;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2.b Okul/Kurum Çalışanı Sayısı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983768"/>
              </p:ext>
            </p:extLst>
          </p:nvPr>
        </p:nvGraphicFramePr>
        <p:xfrm>
          <a:off x="539552" y="2492896"/>
          <a:ext cx="7416824" cy="36404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08412"/>
                <a:gridCol w="3708412"/>
              </a:tblGrid>
              <a:tr h="600067">
                <a:tc>
                  <a:txBody>
                    <a:bodyPr/>
                    <a:lstStyle/>
                    <a:p>
                      <a:r>
                        <a:rPr lang="tr-TR" dirty="0" smtClean="0"/>
                        <a:t>Öğretmen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tr-TR" dirty="0" smtClean="0"/>
                        <a:t>İdari</a:t>
                      </a:r>
                      <a:r>
                        <a:rPr lang="tr-TR" baseline="0" dirty="0" smtClean="0"/>
                        <a:t> Personel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tr-TR" dirty="0" smtClean="0"/>
                        <a:t>Temizlik Personeli/Hizmetli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tr-TR" dirty="0" smtClean="0"/>
                        <a:t>Kantin/Yemekhane/Mutfak</a:t>
                      </a:r>
                      <a:r>
                        <a:rPr lang="tr-TR" baseline="0" dirty="0" smtClean="0"/>
                        <a:t> Personeli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tr-TR" dirty="0" smtClean="0"/>
                        <a:t>Diğer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92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Form-2 Okul Değerlendirme Formu;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2.c Periyodik İzlem/Muayenesi Yapılan Öğrenci Sayısı ve Yüzdesi</a:t>
            </a:r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94138"/>
              </p:ext>
            </p:extLst>
          </p:nvPr>
        </p:nvGraphicFramePr>
        <p:xfrm>
          <a:off x="611560" y="3068960"/>
          <a:ext cx="7344816" cy="190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48272"/>
                <a:gridCol w="2448272"/>
                <a:gridCol w="2448272"/>
              </a:tblGrid>
              <a:tr h="720080">
                <a:tc>
                  <a:txBody>
                    <a:bodyPr/>
                    <a:lstStyle/>
                    <a:p>
                      <a:r>
                        <a:rPr lang="tr-TR" dirty="0" smtClean="0"/>
                        <a:t>Periyodik İzlem/Muayenesi Yapılan Öğrenci Sayısı (a)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r>
                        <a:rPr lang="tr-TR" baseline="0" dirty="0" smtClean="0"/>
                        <a:t> Öğrenci Sayısı (b)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Periyodik İzlem/Muayenesi Yapılan Öğrenci </a:t>
                      </a:r>
                      <a:r>
                        <a:rPr lang="tr-TR" baseline="0" dirty="0" smtClean="0"/>
                        <a:t> Yüzdesi (a/b*100)</a:t>
                      </a:r>
                      <a:endParaRPr lang="tr-TR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16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7992888" cy="6285312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Form-2 Okul Değerlendirme Formu;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2.d Taramalar</a:t>
            </a:r>
            <a:endParaRPr lang="tr-TR" dirty="0"/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66456"/>
              </p:ext>
            </p:extLst>
          </p:nvPr>
        </p:nvGraphicFramePr>
        <p:xfrm>
          <a:off x="395536" y="1052736"/>
          <a:ext cx="7632850" cy="58373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6570"/>
                <a:gridCol w="1526570"/>
                <a:gridCol w="1526570"/>
                <a:gridCol w="1526570"/>
                <a:gridCol w="1526570"/>
              </a:tblGrid>
              <a:tr h="777686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Tarama Programının Adı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Kademe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Tarama yapılan öğrenci sayısı (a)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Tarama</a:t>
                      </a:r>
                      <a:r>
                        <a:rPr lang="tr-TR" sz="1400" baseline="0" dirty="0" smtClean="0"/>
                        <a:t> yapılması gereken</a:t>
                      </a:r>
                      <a:r>
                        <a:rPr lang="tr-TR" sz="1400" dirty="0" smtClean="0"/>
                        <a:t> öğrenci</a:t>
                      </a:r>
                      <a:r>
                        <a:rPr lang="tr-TR" sz="1400" baseline="0" dirty="0" smtClean="0"/>
                        <a:t> sayısı (b)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Taranan Öğrenci Yüzdesi (a/b*100)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Okul çağı çocuklarında işitme</a:t>
                      </a:r>
                      <a:r>
                        <a:rPr lang="tr-TR" sz="1400" baseline="0" dirty="0" smtClean="0"/>
                        <a:t> tarama programı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İlkokul</a:t>
                      </a:r>
                      <a:r>
                        <a:rPr lang="tr-TR" sz="1400" baseline="0" dirty="0" smtClean="0"/>
                        <a:t> 1. sınıf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Ağız ve diş sağlığı taramaları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Diğer ( belirtiniz)</a:t>
                      </a:r>
                    </a:p>
                    <a:p>
                      <a:endParaRPr lang="tr-TR" sz="1400" dirty="0" smtClean="0"/>
                    </a:p>
                    <a:p>
                      <a:endParaRPr lang="tr-TR" sz="1400" dirty="0" smtClean="0"/>
                    </a:p>
                    <a:p>
                      <a:endParaRPr lang="tr-TR" sz="1400" dirty="0" smtClean="0"/>
                    </a:p>
                    <a:p>
                      <a:endParaRPr lang="tr-TR" sz="1400" dirty="0" smtClean="0"/>
                    </a:p>
                    <a:p>
                      <a:endParaRPr lang="tr-TR" sz="1400" dirty="0" smtClean="0"/>
                    </a:p>
                    <a:p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Diğer ( belirtiniz)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 smtClean="0"/>
                    </a:p>
                    <a:p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563996"/>
              </p:ext>
            </p:extLst>
          </p:nvPr>
        </p:nvGraphicFramePr>
        <p:xfrm>
          <a:off x="1907704" y="2780928"/>
          <a:ext cx="6120680" cy="7920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0170"/>
                <a:gridCol w="1566173"/>
                <a:gridCol w="1494167"/>
                <a:gridCol w="1530170"/>
              </a:tblGrid>
              <a:tr h="396044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Okul öncesi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İlkokul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749339"/>
              </p:ext>
            </p:extLst>
          </p:nvPr>
        </p:nvGraphicFramePr>
        <p:xfrm>
          <a:off x="1907704" y="3573016"/>
          <a:ext cx="6096000" cy="15538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252028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Okul öncesi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İlkokul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Ortaokul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Lise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082661"/>
              </p:ext>
            </p:extLst>
          </p:nvPr>
        </p:nvGraphicFramePr>
        <p:xfrm>
          <a:off x="1907704" y="5157192"/>
          <a:ext cx="60960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Okul öncesi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İlkokul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Ortaokul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Lise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51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Form-2 Okul Değerlendirme Formu;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2.e Okul Aşı Uygulamaları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406010"/>
              </p:ext>
            </p:extLst>
          </p:nvPr>
        </p:nvGraphicFramePr>
        <p:xfrm>
          <a:off x="611560" y="1988840"/>
          <a:ext cx="7488832" cy="43776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72208"/>
                <a:gridCol w="1872208"/>
                <a:gridCol w="1872208"/>
                <a:gridCol w="1872208"/>
              </a:tblGrid>
              <a:tr h="660073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Aşının adı</a:t>
                      </a:r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Aşı yapılan öğrenci sayısı (a)</a:t>
                      </a:r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Aşı yapılması gereken öğrenci sayısı (b)</a:t>
                      </a:r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Aşı</a:t>
                      </a:r>
                      <a:r>
                        <a:rPr lang="tr-TR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yapılan öğrenci yüzdesi (a/b*100)</a:t>
                      </a:r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660073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DaBT</a:t>
                      </a:r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-IPA</a:t>
                      </a:r>
                      <a:r>
                        <a:rPr lang="tr-TR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 ilkokul 1. sınıf)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600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KKK </a:t>
                      </a:r>
                      <a:r>
                        <a:rPr lang="tr-TR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 ilkokul 1. sınıf)</a:t>
                      </a:r>
                      <a:endParaRPr lang="tr-TR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660073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Tetonez,Difteri</a:t>
                      </a:r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 Ortaokul 8. Sınıf)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60073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Diğer (aşı adı/uygulanan sınıf)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600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Diğer (aşı adı/uygulanan sınıf)</a:t>
                      </a:r>
                    </a:p>
                    <a:p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30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787208" cy="5853264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Form-2 Okul Değerlendirme Formu;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2.f Okulda Dağıtılan Materyal</a:t>
            </a:r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582784"/>
              </p:ext>
            </p:extLst>
          </p:nvPr>
        </p:nvGraphicFramePr>
        <p:xfrm>
          <a:off x="611560" y="1700808"/>
          <a:ext cx="7200800" cy="29523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00400"/>
                <a:gridCol w="3600400"/>
              </a:tblGrid>
              <a:tr h="492055">
                <a:tc>
                  <a:txBody>
                    <a:bodyPr/>
                    <a:lstStyle/>
                    <a:p>
                      <a:r>
                        <a:rPr lang="tr-TR" dirty="0" smtClean="0"/>
                        <a:t>Cinsi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Adedi</a:t>
                      </a:r>
                      <a:endParaRPr lang="tr-TR" dirty="0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tr-TR" dirty="0" smtClean="0"/>
                        <a:t>Afiş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tr-TR" dirty="0" smtClean="0"/>
                        <a:t>Broşür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tr-TR" dirty="0" smtClean="0"/>
                        <a:t>Kitap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tr-TR" dirty="0" smtClean="0"/>
                        <a:t>Diğer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93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Form-2 Okul Değerlendirme Formu;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2.g Eğitimler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65948"/>
              </p:ext>
            </p:extLst>
          </p:nvPr>
        </p:nvGraphicFramePr>
        <p:xfrm>
          <a:off x="467545" y="1700806"/>
          <a:ext cx="7632845" cy="48245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6569"/>
                <a:gridCol w="1526569"/>
                <a:gridCol w="1526569"/>
                <a:gridCol w="1526569"/>
                <a:gridCol w="1526569"/>
              </a:tblGrid>
              <a:tr h="1623206">
                <a:tc>
                  <a:txBody>
                    <a:bodyPr/>
                    <a:lstStyle/>
                    <a:p>
                      <a:r>
                        <a:rPr lang="tr-TR" dirty="0" smtClean="0"/>
                        <a:t>Eğitimin Adı-Konusu</a:t>
                      </a:r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Eğitime Katılan Öğrenci Sayısı</a:t>
                      </a:r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Eğitime Katılan Okul Çalışanı Sayısı</a:t>
                      </a:r>
                    </a:p>
                    <a:p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Eğitime Katılan Veli Sayısı</a:t>
                      </a:r>
                    </a:p>
                    <a:p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 Katılımcı Sayısı</a:t>
                      </a:r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640266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40266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640266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40266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40266"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37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7920880" cy="6741368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Form-3a. Sağlık Hizmetleri</a:t>
            </a:r>
            <a:endParaRPr lang="tr-TR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248790"/>
              </p:ext>
            </p:extLst>
          </p:nvPr>
        </p:nvGraphicFramePr>
        <p:xfrm>
          <a:off x="107504" y="548680"/>
          <a:ext cx="8640960" cy="6461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9879"/>
                <a:gridCol w="6834215"/>
                <a:gridCol w="1256866"/>
              </a:tblGrid>
              <a:tr h="505936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No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Evet (E) Hayır (H)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57131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Okul sağlığı planında sağlık hizmetlerini içeren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amaç ve hedefler belirlenmiştir.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57131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Okul/kurumun,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okul sağlığı yönetim ekibi vardır.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7131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Yıllık rehberlik hizmetleri çerçeve planı hazırlanmıştır.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7131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İlkyardım dolabı vardır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7131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TSM ile işbirliği yaparak sağlık hizmetlerin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koordine etmektedir.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7131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Tüm öğrencilerin aile hekimleri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tarafından periyodik muayenesi yapılmaktadır.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7131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Tarama,aşı</a:t>
                      </a:r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ağız ve diş sağlığı çalışmaları öncesinde veliler bilgilendirilmektedir.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57131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Öğrencilerin muayene sonuçları e okul sistemine girilmektedir.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7131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Okul çalışanlarının aile hekimlerine muayene için teşvik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edilmektedir.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7131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Risk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grubundaki öğrencilerin velileriyle görüşülerek sağlık kuruluşlarına </a:t>
                      </a:r>
                      <a:r>
                        <a:rPr lang="tr-TR" sz="12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yönderilmektedir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7131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Rehber öğretmen ve rehberlik servisi vardır.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7131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Rehberlik kayıtları uygun şekilde saklanmaktadır.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46414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Tütün ve diğer bağımlılık yapan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madde kullanımı olduğu düşünülen öğrenci rehberlik servisine yönlendirilmiştir.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7131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Öğrencilerin sağlık kayıtları uygun olarak saklanmaktadır.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7131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Sağlıkla ilgili görsel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materyaller gözle görülür yerlere asılmaktadır.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7131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Sağlıkla ilgili öğrenci kulüpleri faaliyetleri yapılmaktadır.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496944" cy="635732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Form-3b. Sağlıklı ve Güvenli Okul Çevresi</a:t>
            </a:r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304021"/>
              </p:ext>
            </p:extLst>
          </p:nvPr>
        </p:nvGraphicFramePr>
        <p:xfrm>
          <a:off x="18328" y="548680"/>
          <a:ext cx="8640960" cy="7772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3518"/>
                <a:gridCol w="6898246"/>
                <a:gridCol w="1089196"/>
              </a:tblGrid>
              <a:tr h="49868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No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Evet (E) Hayır (H)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5201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Okul sağlığı planında sağlıklı ve güvenli okul çevresini içeren amaç ve hedefler belirlenmiştir.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201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Okulun etrafı çevrilidir.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201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Okulun içinde ve dışında çöp kovaları ve çöplerin toplandığı sistem vardır.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201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Okulun içi-dışı bahçesi düzenli olarak temizlenmektedir.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201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Şebeke suyu kullanılmaktadır.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201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Şebeke suyu numuneleri İTASHY de belirtilen şartları taşımaktadır.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201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Tuvaletler düzenli</a:t>
                      </a:r>
                      <a:r>
                        <a:rPr lang="tr-TR" sz="1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olarak temizlenmektedir.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5201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Tuvaletlerde sıvı sabun, çöp kovası,</a:t>
                      </a:r>
                      <a:r>
                        <a:rPr lang="tr-TR" sz="1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çöp kovasının içinde çöp poşeti vardır.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201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Okulun ısıtma ve havalandırması mevsime uygun yapılmaktadır.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201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Öğrencilerin</a:t>
                      </a:r>
                      <a:r>
                        <a:rPr lang="tr-TR" sz="1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tuvalet dışında su içebilecekleri olanak sağlanmıştır.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201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Kantin, yemekhane, büfe, kafeterya</a:t>
                      </a:r>
                      <a:r>
                        <a:rPr lang="tr-TR" sz="1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çalışanlarının hijyen eğitim belgeleri vardır.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7273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Kantin, yemekhane, büfe, kafeterya</a:t>
                      </a:r>
                      <a:r>
                        <a:rPr lang="tr-TR" sz="1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pansiyon gibi yerlerde gıdalar uygun koşullarda saklanmaktadır.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201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Temizlik işiyle görevli personel vardır.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7273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Temizlik işiyle ilgili kullanılan araç-malzemeler  öğrencilerin ulaşamayacağı yerlerde saklanmaktadır.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201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İlkyardım sertifikası almış personel vardır.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2014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Acil durumlarda ulaşılacak telefon numaraları öğrencilerin görebileceği yerlerde asılıdır.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2014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17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Acil toplanma alanı belirlenmiş ve tüm öğrenciler tarafından bilinmektedir.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2014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18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Okul yönetimi okul giriş-çıkışlarında öğrencilerin güvenliğiyle ilgili çalışmalar yapmaktadır.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101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19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Okul çalışanları öğrencilerin görebileceği alanlarda tütün ürünleri kullanmamaktadır.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8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Okul Sağlığı</a:t>
            </a:r>
            <a:r>
              <a:rPr lang="tr-T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: Öğrencilerin ve okul çalışanlarının sağlığın değerlendirilmesi, geliştirilmesi, sağlıklı okul yaşam alanının sağlanması ve sürdürülmesi, öğrenciye dolayısıyla topluma sağlıklı eğitimin verilmesi için yapılan çalışmaların tümü olarak tanımlanmaktadır.</a:t>
            </a: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C:\Users\RecepBULUT\Desktop\okul_saglig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936"/>
            <a:ext cx="2339752" cy="166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3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473952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Form-3c. </a:t>
            </a:r>
            <a:r>
              <a:rPr lang="tr-T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Sağlıklı </a:t>
            </a:r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Beslenme</a:t>
            </a:r>
            <a:endParaRPr lang="tr-TR" dirty="0"/>
          </a:p>
          <a:p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89678"/>
              </p:ext>
            </p:extLst>
          </p:nvPr>
        </p:nvGraphicFramePr>
        <p:xfrm>
          <a:off x="251520" y="404664"/>
          <a:ext cx="7920879" cy="6167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4056"/>
                <a:gridCol w="6480720"/>
                <a:gridCol w="936103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No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Evet (E) Hayır (H)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Okul sağlığı planında sağlıklı beslenme hizmetlerini içeren amaç ve hedefler belirlenmiştir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Okul çalışanları sağlıklı beslenmeyi teşvik edecek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şekilde model olmaktadır.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Öğrencilerin kahvaltı yapmaları teşvik edilmektedir.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Öğrencilerin ara öğün almaları teşvik edilmektedir ve uygun süre verilmektedir.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Okul/kurumun yemek/taşımalı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yemek hizmeti: yok          (10. maddeye geçin) var          (5-6-7-8-9 maddeler değerlendirmelidir.)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Yemek yiyebilmek için uygun süre (en az 40 </a:t>
                      </a:r>
                      <a:r>
                        <a:rPr lang="tr-TR" sz="12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dk</a:t>
                      </a:r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) ayrılmaktadır.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Yemek listeleri </a:t>
                      </a:r>
                      <a:r>
                        <a:rPr lang="tr-TR" sz="12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meb</a:t>
                      </a:r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ve sağlık bakanlığı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menü listeleri örnek alınarak hazırlanmaktadır.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Okul tarafından yemekhane/pansiyon hizmetleri ayda en az 1 kere denetlenmektedir.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Yemekhane ortamları, yiyecek-içecek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saklanan ortamlar, yiyecek sunanlar mevzuata uygun olmalıdır.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Pansiyonlu okullarda gıda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depoları mevzuata uygun olarak ayda 1 kez denetlenmektedir.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Okul/kurumun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kantin/kooperatifi: yok      var(10-11-12-13. maddeleri değerlendiriniz.)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Süt/süt ürünleri veya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meyve/sebze satışı yapılmaktadır.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Yetersiz ve dengesiz beslenmeye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örnek olabilecek reklam, afiş vb. bulunmamaktadır.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Yiyecek-içecek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ortamları ve hizmet sunanlar mevzuata uygundur.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Ayda en az 1 kere kontrol</a:t>
                      </a:r>
                      <a:r>
                        <a:rPr lang="tr-TR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ve denetimi yapılmaktadır.</a:t>
                      </a:r>
                      <a:endParaRPr lang="tr-T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52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r>
              <a:rPr lang="tr-TR" dirty="0" smtClean="0"/>
              <a:t>Program bileşenleri değerlendirme sonuç tablosu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Form-3 okullar kendini değerlendirme olarak kullanabilir kendi eksikliklerini görerek tamamlayabilir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sz="1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</a:t>
            </a:r>
            <a:r>
              <a:rPr lang="tr-TR" sz="18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okulsagligi.meb.gov.tr/meb_iys_dosyalar/2017_03/24172657_OKUL_SAYLIYININ_KORUNMASI_VE_GELYYTYRLMESY_PROGRAMI_UYGULAMA_KILAVUZU_3256836380940747639.pdf</a:t>
            </a:r>
            <a:r>
              <a:rPr lang="tr-TR" sz="18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</a:t>
            </a:r>
            <a:r>
              <a:rPr lang="tr-T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adresinden ayrıntılı bilgi için uygulama kılavuzunu indirebilirsiniz.</a:t>
            </a:r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829294"/>
              </p:ext>
            </p:extLst>
          </p:nvPr>
        </p:nvGraphicFramePr>
        <p:xfrm>
          <a:off x="539552" y="980728"/>
          <a:ext cx="7416825" cy="24222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72275"/>
                <a:gridCol w="2472275"/>
                <a:gridCol w="2472275"/>
              </a:tblGrid>
              <a:tr h="594066">
                <a:tc>
                  <a:txBody>
                    <a:bodyPr/>
                    <a:lstStyle/>
                    <a:p>
                      <a:r>
                        <a:rPr lang="tr-TR" dirty="0" smtClean="0"/>
                        <a:t>Bileşenler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Evet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Hayır</a:t>
                      </a:r>
                      <a:endParaRPr lang="tr-TR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tr-TR" dirty="0" smtClean="0"/>
                        <a:t>Sağlık Hizmetleri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tr-TR" dirty="0" smtClean="0"/>
                        <a:t>Sağlıklı ve Güvenli Okul Çevresi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tr-TR" dirty="0" smtClean="0"/>
                        <a:t>Sağlıklı</a:t>
                      </a:r>
                      <a:r>
                        <a:rPr lang="tr-TR" baseline="0" dirty="0" smtClean="0"/>
                        <a:t> Beslenme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21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Teşekkür </a:t>
            </a:r>
            <a:r>
              <a:rPr lang="tr-TR" sz="3200" dirty="0">
                <a:latin typeface="Calibri" panose="020F0502020204030204" pitchFamily="34" charset="0"/>
                <a:cs typeface="Calibri" panose="020F0502020204030204" pitchFamily="34" charset="0"/>
              </a:rPr>
              <a:t>eder ve kolaylıklar dileriz</a:t>
            </a:r>
            <a:r>
              <a:rPr lang="tr-T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tr-TR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tr-TR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Amasya İl Milli Eğitim Müdürlüğü</a:t>
            </a:r>
          </a:p>
          <a:p>
            <a:pPr marL="0" indent="0" algn="ctr">
              <a:buNone/>
            </a:pPr>
            <a:r>
              <a:rPr lang="tr-TR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İşyeri Sağlık ve Güvenlik Birimi</a:t>
            </a:r>
            <a:endParaRPr lang="tr-TR" sz="2800" dirty="0"/>
          </a:p>
        </p:txBody>
      </p:sp>
      <p:pic>
        <p:nvPicPr>
          <p:cNvPr id="6" name="Resim 5" descr="\\AMASYA112\Paylaşım\savaş çördükoğlu\SAĞLIK İLE İLGİLİ DOSYALAR\2019\LOGO ÇALIŞMASI\imag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16632"/>
            <a:ext cx="2124236" cy="18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805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Okulda Sağlığın Korunması ve Geliştirilmesi BİLEŞENLERİ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75856" y="3140968"/>
            <a:ext cx="2160240" cy="158417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Okulda Sağlığın Korunması ve Geliştirilmesi</a:t>
            </a:r>
            <a:endParaRPr lang="tr-TR" dirty="0"/>
          </a:p>
        </p:txBody>
      </p:sp>
      <p:sp>
        <p:nvSpPr>
          <p:cNvPr id="5" name="Oval 4"/>
          <p:cNvSpPr/>
          <p:nvPr/>
        </p:nvSpPr>
        <p:spPr>
          <a:xfrm>
            <a:off x="6043973" y="2307472"/>
            <a:ext cx="1922512" cy="122413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Sağlıklı ve Güvenli Okul Çevresi</a:t>
            </a:r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6141133" y="4522543"/>
            <a:ext cx="1728192" cy="10283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Sağlıklı Beslenme</a:t>
            </a:r>
            <a:endParaRPr lang="tr-TR" dirty="0"/>
          </a:p>
        </p:txBody>
      </p:sp>
      <p:sp>
        <p:nvSpPr>
          <p:cNvPr id="7" name="Oval 6"/>
          <p:cNvSpPr/>
          <p:nvPr/>
        </p:nvSpPr>
        <p:spPr>
          <a:xfrm>
            <a:off x="3558061" y="5254352"/>
            <a:ext cx="1728192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Sağlık Eğitimi</a:t>
            </a:r>
            <a:endParaRPr lang="tr-TR" dirty="0"/>
          </a:p>
        </p:txBody>
      </p:sp>
      <p:sp>
        <p:nvSpPr>
          <p:cNvPr id="8" name="Oval 7"/>
          <p:cNvSpPr/>
          <p:nvPr/>
        </p:nvSpPr>
        <p:spPr>
          <a:xfrm>
            <a:off x="1187624" y="4362157"/>
            <a:ext cx="1584175" cy="108306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Fiziksel Aktivite</a:t>
            </a:r>
            <a:endParaRPr lang="tr-TR" dirty="0"/>
          </a:p>
        </p:txBody>
      </p:sp>
      <p:sp>
        <p:nvSpPr>
          <p:cNvPr id="9" name="Oval 8"/>
          <p:cNvSpPr/>
          <p:nvPr/>
        </p:nvSpPr>
        <p:spPr>
          <a:xfrm>
            <a:off x="3588616" y="1700808"/>
            <a:ext cx="1728192" cy="93610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Sağlık Hizmetleri</a:t>
            </a:r>
            <a:endParaRPr lang="tr-TR" dirty="0"/>
          </a:p>
        </p:txBody>
      </p:sp>
      <p:sp>
        <p:nvSpPr>
          <p:cNvPr id="10" name="Oval 9"/>
          <p:cNvSpPr/>
          <p:nvPr/>
        </p:nvSpPr>
        <p:spPr>
          <a:xfrm>
            <a:off x="1259630" y="2307472"/>
            <a:ext cx="1584177" cy="104221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Aile ve Toplum Katılımı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78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328592"/>
          </a:xfrm>
        </p:spPr>
        <p:txBody>
          <a:bodyPr/>
          <a:lstStyle/>
          <a:p>
            <a:r>
              <a:rPr lang="tr-T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İllerde Vali/Vali Yardımcısı başkanlığında </a:t>
            </a:r>
            <a:r>
              <a:rPr lang="tr-TR" sz="3200" dirty="0">
                <a:latin typeface="Calibri" panose="020F0502020204030204" pitchFamily="34" charset="0"/>
                <a:cs typeface="Calibri" panose="020F0502020204030204" pitchFamily="34" charset="0"/>
              </a:rPr>
              <a:t>İl Sağlık </a:t>
            </a:r>
            <a:r>
              <a:rPr lang="tr-T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Müdürlüğü ve İl Milli Eğitim Müdürlüğünden oluşan Okul Sağlığı kurulu oluşturulur.</a:t>
            </a:r>
          </a:p>
          <a:p>
            <a:r>
              <a:rPr lang="tr-T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İlçelerde Kaymakam başkanlığında TSM ve İlçe Milli Eğitim Müdürlüğünden oluşan </a:t>
            </a:r>
            <a:r>
              <a:rPr lang="tr-TR" sz="3200" dirty="0">
                <a:latin typeface="Calibri" panose="020F0502020204030204" pitchFamily="34" charset="0"/>
                <a:cs typeface="Calibri" panose="020F0502020204030204" pitchFamily="34" charset="0"/>
              </a:rPr>
              <a:t>Okul Sağlığı kurulu oluşturulur</a:t>
            </a:r>
            <a:r>
              <a:rPr lang="tr-T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tr-T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Bu kurullar denetimler öncesi okullara yapılması gereken hazırlıklar hakkında bilgi vermelidir.</a:t>
            </a: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453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Okul Yönetiminin hazırlıkları</a:t>
            </a:r>
            <a:endParaRPr lang="tr-TR" sz="4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Okul yönetimi program bileşenlerini yerine getirmelidir. (Form 3)</a:t>
            </a:r>
          </a:p>
          <a:p>
            <a:r>
              <a:rPr lang="tr-TR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Okul Sağlığı Yönetim Ekibi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Oluşturmalıdır. (1 İdareci, 1 öğretmen, 1 öğrenci, 1 okul aile birliği üyesi, varsa sağlık çalışanı ve rehber öğretmen)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Okula özgü «</a:t>
            </a:r>
            <a:r>
              <a:rPr lang="tr-TR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Okul Sağlığı Planı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»  oluşturmalıdır.(Ek 2b)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Öğrencilerin </a:t>
            </a:r>
            <a:r>
              <a:rPr lang="tr-TR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aile hekimleri tarafından  her yıl periyodik muayene ve izlemlerinin yapılmasının sağlanması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ve aile hekimleri tarafından okula gönderilen form-1 okulda saklanarak kayıt altına alınmalıdır.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Yapılan </a:t>
            </a:r>
            <a:r>
              <a:rPr lang="tr-TR" smtClean="0">
                <a:latin typeface="Calibri" panose="020F0502020204030204" pitchFamily="34" charset="0"/>
                <a:cs typeface="Calibri" panose="020F0502020204030204" pitchFamily="34" charset="0"/>
              </a:rPr>
              <a:t>tüm </a:t>
            </a:r>
            <a:r>
              <a:rPr lang="tr-TR" smtClean="0">
                <a:latin typeface="Calibri" panose="020F0502020204030204" pitchFamily="34" charset="0"/>
                <a:cs typeface="Calibri" panose="020F0502020204030204" pitchFamily="34" charset="0"/>
              </a:rPr>
              <a:t>işlemleri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içeren dosya hazırlamalıdır.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93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Dosya içerisinde;</a:t>
            </a:r>
            <a:endParaRPr lang="tr-TR" sz="36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Okul Sağlığı Yönetim Ekibi Üye Listesi ( Ek 2a)</a:t>
            </a:r>
          </a:p>
          <a:p>
            <a:r>
              <a:rPr lang="tr-TR" dirty="0" smtClean="0"/>
              <a:t>Okul Sağlığı Planı ( Ek 2b)</a:t>
            </a:r>
          </a:p>
          <a:p>
            <a:r>
              <a:rPr lang="tr-TR" dirty="0" smtClean="0"/>
              <a:t>Öğrenci muayene, aşı, tarama sonuçları sayısal verileri.</a:t>
            </a:r>
          </a:p>
          <a:p>
            <a:r>
              <a:rPr lang="tr-TR" dirty="0" smtClean="0"/>
              <a:t>Rehberlik hizmetleri planı, raporları/kayıtları sayısal verileri.</a:t>
            </a:r>
          </a:p>
          <a:p>
            <a:r>
              <a:rPr lang="tr-TR" dirty="0" smtClean="0"/>
              <a:t>Sağlıkla ilgili konularda öğrenci, okul çalışanlarına ve velilere yapılan eğitimlere ait dokümanlar.</a:t>
            </a:r>
          </a:p>
          <a:p>
            <a:r>
              <a:rPr lang="tr-TR" dirty="0" smtClean="0"/>
              <a:t>Program kapsamında gerçekleştirilen etkinliklere ait dokümanlar.(fotoğraf, kayıt, afiş, broşür vb.)</a:t>
            </a:r>
          </a:p>
          <a:p>
            <a:r>
              <a:rPr lang="tr-TR" dirty="0" smtClean="0"/>
              <a:t>Kantin, yemekhane, büfe, kafeterya çalışanlarına ait hijyen eğitimi belgeleri.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824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Dosya içerisinde;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Okul tarafından kantin, yemekhane, büfe, kafeteryanın aylık denetlendiğine dair «</a:t>
            </a:r>
            <a:r>
              <a:rPr lang="tr-TR" dirty="0" smtClean="0">
                <a:solidFill>
                  <a:srgbClr val="7030A0"/>
                </a:solidFill>
              </a:rPr>
              <a:t>Kontrol ve Denetim Formu</a:t>
            </a:r>
            <a:r>
              <a:rPr lang="tr-TR" dirty="0" smtClean="0"/>
              <a:t>».</a:t>
            </a:r>
          </a:p>
          <a:p>
            <a:r>
              <a:rPr lang="tr-TR" dirty="0" smtClean="0"/>
              <a:t>Personel ilkyardım sertifikaları.</a:t>
            </a:r>
          </a:p>
          <a:p>
            <a:r>
              <a:rPr lang="tr-TR" dirty="0" smtClean="0"/>
              <a:t>Varsa «Beyaz Bayrak» ve «Beslenme Dostu Okul Sertifikaları».</a:t>
            </a:r>
          </a:p>
          <a:p>
            <a:r>
              <a:rPr lang="tr-TR" dirty="0" smtClean="0"/>
              <a:t>İstenilen belgeler eksiksiz olarak tamamlanmalı ve değerlendirme ekibine sunulmalıdır.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98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496944" cy="4873752"/>
          </a:xfrm>
        </p:spPr>
        <p:txBody>
          <a:bodyPr/>
          <a:lstStyle/>
          <a:p>
            <a:r>
              <a:rPr lang="tr-TR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Ek-2a: Okul Sağlığı Yönetim Ekibi</a:t>
            </a:r>
          </a:p>
          <a:p>
            <a:endParaRPr lang="tr-TR" dirty="0"/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764835"/>
              </p:ext>
            </p:extLst>
          </p:nvPr>
        </p:nvGraphicFramePr>
        <p:xfrm>
          <a:off x="179512" y="2132856"/>
          <a:ext cx="8640960" cy="41764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8192"/>
                <a:gridCol w="1728192"/>
                <a:gridCol w="1728192"/>
                <a:gridCol w="1728192"/>
                <a:gridCol w="1728192"/>
              </a:tblGrid>
              <a:tr h="696077">
                <a:tc>
                  <a:txBody>
                    <a:bodyPr/>
                    <a:lstStyle/>
                    <a:p>
                      <a:r>
                        <a:rPr lang="tr-TR" dirty="0" smtClean="0"/>
                        <a:t>Sıra 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Adı Soyadı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Unvanı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Görevi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İmza </a:t>
                      </a:r>
                      <a:endParaRPr lang="tr-TR" dirty="0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3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075240" cy="5853264"/>
          </a:xfrm>
        </p:spPr>
        <p:txBody>
          <a:bodyPr/>
          <a:lstStyle/>
          <a:p>
            <a:endParaRPr lang="tr-TR" dirty="0" smtClean="0"/>
          </a:p>
          <a:p>
            <a:r>
              <a:rPr lang="tr-TR" sz="3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Ek-2b: Okul Sağlığı Planı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Etkinlikler ve İzleme- Değerlendirme</a:t>
            </a:r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931489"/>
              </p:ext>
            </p:extLst>
          </p:nvPr>
        </p:nvGraphicFramePr>
        <p:xfrm>
          <a:off x="611560" y="1700808"/>
          <a:ext cx="7632848" cy="74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16424"/>
                <a:gridCol w="3816424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Amaç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Hedef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276979"/>
              </p:ext>
            </p:extLst>
          </p:nvPr>
        </p:nvGraphicFramePr>
        <p:xfrm>
          <a:off x="611560" y="3068960"/>
          <a:ext cx="7632848" cy="2768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Etkinlikler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Uygulama</a:t>
                      </a:r>
                      <a:r>
                        <a:rPr lang="tr-TR" baseline="0" dirty="0" smtClean="0"/>
                        <a:t> Zamanı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Açık Hedef</a:t>
                      </a:r>
                      <a:r>
                        <a:rPr lang="tr-TR" baseline="0" dirty="0" smtClean="0"/>
                        <a:t> Uygulandı Mı</a:t>
                      </a:r>
                    </a:p>
                    <a:p>
                      <a:r>
                        <a:rPr lang="tr-TR" baseline="0" dirty="0" smtClean="0"/>
                        <a:t>Evet/Hayır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İzleme-Değerlendirme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6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358</TotalTime>
  <Words>1276</Words>
  <Application>Microsoft Office PowerPoint</Application>
  <PresentationFormat>Ekran Gösterisi (4:3)</PresentationFormat>
  <Paragraphs>283</Paragraphs>
  <Slides>22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8" baseType="lpstr">
      <vt:lpstr>Calibri</vt:lpstr>
      <vt:lpstr>Century Schoolbook</vt:lpstr>
      <vt:lpstr>Times New Roman</vt:lpstr>
      <vt:lpstr>Wingdings</vt:lpstr>
      <vt:lpstr>Wingdings 2</vt:lpstr>
      <vt:lpstr>Cumba</vt:lpstr>
      <vt:lpstr>Okulda Sağlığın Korunması ve Geliştirilmesi Programı</vt:lpstr>
      <vt:lpstr>PowerPoint Sunusu</vt:lpstr>
      <vt:lpstr>Okulda Sağlığın Korunması ve Geliştirilmesi BİLEŞENLERİ</vt:lpstr>
      <vt:lpstr>PowerPoint Sunusu</vt:lpstr>
      <vt:lpstr>Okul Yönetiminin hazırlıkları</vt:lpstr>
      <vt:lpstr>Dosya içerisinde;</vt:lpstr>
      <vt:lpstr>Dosya içerisinde;</vt:lpstr>
      <vt:lpstr>PowerPoint Sunusu</vt:lpstr>
      <vt:lpstr>PowerPoint Sunusu</vt:lpstr>
      <vt:lpstr>Değerlendirme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Okulda Sağlığın Korunması ve Geliştirilmesi Programı</dc:title>
  <dc:creator>RecepBULUT</dc:creator>
  <cp:lastModifiedBy>SavasCORDUKOGLU</cp:lastModifiedBy>
  <cp:revision>86</cp:revision>
  <dcterms:created xsi:type="dcterms:W3CDTF">2019-05-13T06:32:59Z</dcterms:created>
  <dcterms:modified xsi:type="dcterms:W3CDTF">2019-11-22T06:23:56Z</dcterms:modified>
</cp:coreProperties>
</file>